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306" r:id="rId3"/>
    <p:sldId id="258" r:id="rId4"/>
    <p:sldId id="262" r:id="rId5"/>
    <p:sldId id="259" r:id="rId6"/>
    <p:sldId id="281" r:id="rId7"/>
    <p:sldId id="263" r:id="rId8"/>
    <p:sldId id="264" r:id="rId9"/>
    <p:sldId id="305" r:id="rId10"/>
    <p:sldId id="276" r:id="rId11"/>
    <p:sldId id="288" r:id="rId12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4"/>
      <p:bold r:id="rId15"/>
    </p:embeddedFont>
    <p:embeddedFont>
      <p:font typeface="Montserrat ExtraBold" panose="00000900000000000000" pitchFamily="2" charset="-52"/>
      <p:bold r:id="rId16"/>
    </p:embeddedFont>
    <p:embeddedFont>
      <p:font typeface="Montserrat ExtraLight" panose="00000300000000000000" pitchFamily="2" charset="-52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28FE8-8AC3-4A6B-BA4F-8389488A9B04}">
  <a:tblStyle styleId="{24128FE8-8AC3-4A6B-BA4F-8389488A9B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>
          <a:extLst>
            <a:ext uri="{FF2B5EF4-FFF2-40B4-BE49-F238E27FC236}">
              <a16:creationId xmlns:a16="http://schemas.microsoft.com/office/drawing/2014/main" id="{A30C6A2E-FCCB-5840-DF77-A72239BC3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>
            <a:extLst>
              <a:ext uri="{FF2B5EF4-FFF2-40B4-BE49-F238E27FC236}">
                <a16:creationId xmlns:a16="http://schemas.microsoft.com/office/drawing/2014/main" id="{EC1FE2D9-CB32-EAB3-0122-B9569DF28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>
            <a:extLst>
              <a:ext uri="{FF2B5EF4-FFF2-40B4-BE49-F238E27FC236}">
                <a16:creationId xmlns:a16="http://schemas.microsoft.com/office/drawing/2014/main" id="{30D4A7DA-6232-16B6-250C-2B3265FD8C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3272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A0CFE08D-C5D5-3233-BB16-750F392C8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>
            <a:extLst>
              <a:ext uri="{FF2B5EF4-FFF2-40B4-BE49-F238E27FC236}">
                <a16:creationId xmlns:a16="http://schemas.microsoft.com/office/drawing/2014/main" id="{C12D190F-FD31-D8DC-B29C-95D8BAE3A2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>
            <a:extLst>
              <a:ext uri="{FF2B5EF4-FFF2-40B4-BE49-F238E27FC236}">
                <a16:creationId xmlns:a16="http://schemas.microsoft.com/office/drawing/2014/main" id="{0368FF88-16F0-B1E1-E20D-5AD2ED3578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213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60" r:id="rId5"/>
    <p:sldLayoutId id="2147483661" r:id="rId6"/>
    <p:sldLayoutId id="2147483663" r:id="rId7"/>
    <p:sldLayoutId id="2147483664" r:id="rId8"/>
    <p:sldLayoutId id="2147483671" r:id="rId9"/>
    <p:sldLayoutId id="2147483674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545523" y="1283439"/>
            <a:ext cx="8052954" cy="1252132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400" dirty="0"/>
              <a:t>РАЗРАБОТКА  АВТОМАТИЗИРОВАННОЙ СИСТЕМЫ КАФЕ</a:t>
            </a:r>
            <a:endParaRPr sz="2400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670882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ГАПОУ СО «ЕКТС»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400" dirty="0"/>
              <a:t>Курсовой проект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200;p42">
            <a:extLst>
              <a:ext uri="{FF2B5EF4-FFF2-40B4-BE49-F238E27FC236}">
                <a16:creationId xmlns:a16="http://schemas.microsoft.com/office/drawing/2014/main" id="{08E998C2-F7CA-173F-C92C-8C60F377036B}"/>
              </a:ext>
            </a:extLst>
          </p:cNvPr>
          <p:cNvSpPr txBox="1">
            <a:spLocks/>
          </p:cNvSpPr>
          <p:nvPr/>
        </p:nvSpPr>
        <p:spPr>
          <a:xfrm>
            <a:off x="5211246" y="4135582"/>
            <a:ext cx="3863482" cy="88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r"/>
            <a:r>
              <a:rPr lang="ru-RU">
                <a:solidFill>
                  <a:schemeClr val="bg1"/>
                </a:solidFill>
              </a:rPr>
              <a:t>Выполнил</a:t>
            </a:r>
            <a:r>
              <a:rPr lang="en-US">
                <a:solidFill>
                  <a:schemeClr val="bg1"/>
                </a:solidFill>
              </a:rPr>
              <a:t>: </a:t>
            </a:r>
            <a:r>
              <a:rPr lang="ru-RU">
                <a:solidFill>
                  <a:schemeClr val="bg1"/>
                </a:solidFill>
              </a:rPr>
              <a:t>студент группы ПР-41  Шмелев Максим</a:t>
            </a:r>
          </a:p>
          <a:p>
            <a:pPr algn="r"/>
            <a:r>
              <a:rPr lang="ru-RU">
                <a:solidFill>
                  <a:schemeClr val="bg1"/>
                </a:solidFill>
              </a:rPr>
              <a:t>Руководитель</a:t>
            </a:r>
            <a:r>
              <a:rPr lang="en-US">
                <a:solidFill>
                  <a:schemeClr val="bg1"/>
                </a:solidFill>
              </a:rPr>
              <a:t>: </a:t>
            </a:r>
            <a:r>
              <a:rPr lang="ru-RU">
                <a:solidFill>
                  <a:schemeClr val="bg1"/>
                </a:solidFill>
              </a:rPr>
              <a:t>Гариев Д</a:t>
            </a:r>
            <a:r>
              <a:rPr lang="en-US">
                <a:solidFill>
                  <a:schemeClr val="bg1"/>
                </a:solidFill>
              </a:rPr>
              <a:t>.</a:t>
            </a:r>
            <a:r>
              <a:rPr lang="ru-RU">
                <a:solidFill>
                  <a:schemeClr val="bg1"/>
                </a:solidFill>
              </a:rPr>
              <a:t>О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Безопасность и </a:t>
            </a:r>
            <a:r>
              <a:rPr lang="en-US" dirty="0"/>
              <a:t>API</a:t>
            </a:r>
            <a:endParaRPr dirty="0"/>
          </a:p>
        </p:txBody>
      </p:sp>
      <p:cxnSp>
        <p:nvCxnSpPr>
          <p:cNvPr id="2016" name="Google Shape;2016;p5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098;p63">
            <a:extLst>
              <a:ext uri="{FF2B5EF4-FFF2-40B4-BE49-F238E27FC236}">
                <a16:creationId xmlns:a16="http://schemas.microsoft.com/office/drawing/2014/main" id="{63D0DE40-08F9-AAE7-FD7D-6AD3A202B34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894670" y="1437831"/>
            <a:ext cx="2025695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JWT-</a:t>
            </a:r>
            <a:r>
              <a:rPr lang="ru-RU" dirty="0"/>
              <a:t>токены</a:t>
            </a:r>
            <a:endParaRPr dirty="0"/>
          </a:p>
        </p:txBody>
      </p:sp>
      <p:sp>
        <p:nvSpPr>
          <p:cNvPr id="19" name="Google Shape;2099;p63">
            <a:extLst>
              <a:ext uri="{FF2B5EF4-FFF2-40B4-BE49-F238E27FC236}">
                <a16:creationId xmlns:a16="http://schemas.microsoft.com/office/drawing/2014/main" id="{FE0FD251-EB6E-5C62-9897-35AB75933E92}"/>
              </a:ext>
            </a:extLst>
          </p:cNvPr>
          <p:cNvSpPr txBox="1">
            <a:spLocks/>
          </p:cNvSpPr>
          <p:nvPr/>
        </p:nvSpPr>
        <p:spPr>
          <a:xfrm>
            <a:off x="1424496" y="1885154"/>
            <a:ext cx="2966042" cy="2492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ru-RU" dirty="0"/>
              <a:t>Авторизация осуществляется</a:t>
            </a:r>
          </a:p>
          <a:p>
            <a:pPr marL="0" indent="0" algn="l">
              <a:lnSpc>
                <a:spcPct val="150000"/>
              </a:lnSpc>
            </a:pPr>
            <a:r>
              <a:rPr lang="ru-RU" dirty="0"/>
              <a:t>с использованием JWT-токенов, в которые вшиваются необходимые параметры пользователя.</a:t>
            </a:r>
          </a:p>
          <a:p>
            <a:pPr marL="0" indent="0" algn="l">
              <a:lnSpc>
                <a:spcPct val="150000"/>
              </a:lnSpc>
            </a:pPr>
            <a:r>
              <a:rPr lang="en-US" dirty="0"/>
              <a:t>(ID, Name, Role)</a:t>
            </a:r>
          </a:p>
        </p:txBody>
      </p:sp>
      <p:cxnSp>
        <p:nvCxnSpPr>
          <p:cNvPr id="27" name="Google Shape;2108;p63">
            <a:extLst>
              <a:ext uri="{FF2B5EF4-FFF2-40B4-BE49-F238E27FC236}">
                <a16:creationId xmlns:a16="http://schemas.microsoft.com/office/drawing/2014/main" id="{2E5AF290-7A46-CF31-E359-360D9F390530}"/>
              </a:ext>
            </a:extLst>
          </p:cNvPr>
          <p:cNvCxnSpPr>
            <a:cxnSpLocks/>
          </p:cNvCxnSpPr>
          <p:nvPr/>
        </p:nvCxnSpPr>
        <p:spPr>
          <a:xfrm>
            <a:off x="4572000" y="1566172"/>
            <a:ext cx="0" cy="313051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47" name="Google Shape;2098;p63">
            <a:extLst>
              <a:ext uri="{FF2B5EF4-FFF2-40B4-BE49-F238E27FC236}">
                <a16:creationId xmlns:a16="http://schemas.microsoft.com/office/drawing/2014/main" id="{10AC4F83-7C14-7590-D15F-B83DAD5980FC}"/>
              </a:ext>
            </a:extLst>
          </p:cNvPr>
          <p:cNvSpPr txBox="1">
            <a:spLocks/>
          </p:cNvSpPr>
          <p:nvPr/>
        </p:nvSpPr>
        <p:spPr>
          <a:xfrm>
            <a:off x="5470819" y="1437831"/>
            <a:ext cx="1301855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r"/>
            <a:r>
              <a:rPr lang="en-US" dirty="0"/>
              <a:t>Swagger</a:t>
            </a:r>
            <a:endParaRPr lang="ru-RU" dirty="0"/>
          </a:p>
        </p:txBody>
      </p:sp>
      <p:sp>
        <p:nvSpPr>
          <p:cNvPr id="1984" name="Google Shape;2099;p63">
            <a:extLst>
              <a:ext uri="{FF2B5EF4-FFF2-40B4-BE49-F238E27FC236}">
                <a16:creationId xmlns:a16="http://schemas.microsoft.com/office/drawing/2014/main" id="{B12F3D69-4715-35AA-88C6-B35AAD805FC4}"/>
              </a:ext>
            </a:extLst>
          </p:cNvPr>
          <p:cNvSpPr txBox="1">
            <a:spLocks/>
          </p:cNvSpPr>
          <p:nvPr/>
        </p:nvSpPr>
        <p:spPr>
          <a:xfrm>
            <a:off x="5017773" y="1966350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ru-RU" dirty="0"/>
              <a:t>Документирование </a:t>
            </a:r>
            <a:r>
              <a:rPr lang="en-US" dirty="0"/>
              <a:t>API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E1851E-3E99-9F22-01E7-510074DA6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91418" y="2393356"/>
            <a:ext cx="2237634" cy="223763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85F368D-D45F-8F85-4B64-9980E51E91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0" y="483939"/>
            <a:ext cx="460431" cy="4604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313454" y="1076715"/>
            <a:ext cx="4922786" cy="2781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Создана полнофункциональная клиент-серверная система</a:t>
            </a:r>
            <a:r>
              <a:rPr lang="en-US" dirty="0"/>
              <a:t> </a:t>
            </a:r>
            <a:r>
              <a:rPr lang="ru-RU" dirty="0"/>
              <a:t>для кафе.</a:t>
            </a:r>
          </a:p>
          <a:p>
            <a:pPr>
              <a:lnSpc>
                <a:spcPct val="150000"/>
              </a:lnSpc>
            </a:pPr>
            <a:r>
              <a:rPr lang="ru-RU" dirty="0"/>
              <a:t>Обеспечена безопасность данных и разграничение ролей доступа.</a:t>
            </a:r>
          </a:p>
          <a:p>
            <a:pPr>
              <a:lnSpc>
                <a:spcPct val="150000"/>
              </a:lnSpc>
            </a:pPr>
            <a:r>
              <a:rPr lang="ru-RU" dirty="0"/>
              <a:t>Система готова к масштабированию и развертыванию в изолированной среде через Docker.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2B6308D-6065-36EF-7949-99AF0B242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146" y="1190726"/>
            <a:ext cx="3049727" cy="3049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13B11E-B180-7167-FBEE-218CDE21541D}"/>
              </a:ext>
            </a:extLst>
          </p:cNvPr>
          <p:cNvSpPr txBox="1"/>
          <p:nvPr/>
        </p:nvSpPr>
        <p:spPr>
          <a:xfrm>
            <a:off x="5630146" y="4267964"/>
            <a:ext cx="2765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Montserrat ExtraBold" panose="00000900000000000000" pitchFamily="2" charset="-52"/>
              </a:rPr>
              <a:t>Репозиторий проекта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21AFF81-7EF6-7F7E-16C7-D17759EAB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246" y="706259"/>
            <a:ext cx="1181627" cy="4844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>
          <a:extLst>
            <a:ext uri="{FF2B5EF4-FFF2-40B4-BE49-F238E27FC236}">
              <a16:creationId xmlns:a16="http://schemas.microsoft.com/office/drawing/2014/main" id="{D90B8153-81E8-97B0-0BEF-B6B3BF553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14;p44">
            <a:extLst>
              <a:ext uri="{FF2B5EF4-FFF2-40B4-BE49-F238E27FC236}">
                <a16:creationId xmlns:a16="http://schemas.microsoft.com/office/drawing/2014/main" id="{73397881-8A3B-0D56-B999-71D47BA1E34E}"/>
              </a:ext>
            </a:extLst>
          </p:cNvPr>
          <p:cNvSpPr txBox="1">
            <a:spLocks/>
          </p:cNvSpPr>
          <p:nvPr/>
        </p:nvSpPr>
        <p:spPr>
          <a:xfrm>
            <a:off x="3466552" y="608053"/>
            <a:ext cx="2210896" cy="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ЦЕЛЬ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C5E1E97E-21A0-865F-09E2-6642F7951F65}"/>
              </a:ext>
            </a:extLst>
          </p:cNvPr>
          <p:cNvSpPr txBox="1"/>
          <p:nvPr/>
        </p:nvSpPr>
        <p:spPr>
          <a:xfrm>
            <a:off x="1918855" y="1771531"/>
            <a:ext cx="562494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Целью курсового проекта является разработка автоматизированной системы, состоящей из серверной части и клиентского приложения, для автоматизации обработки заказов в кафе.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137D29DF-E95F-2F14-2E95-0804F51104D1}"/>
              </a:ext>
            </a:extLst>
          </p:cNvPr>
          <p:cNvCxnSpPr/>
          <p:nvPr/>
        </p:nvCxnSpPr>
        <p:spPr>
          <a:xfrm>
            <a:off x="1773382" y="1771531"/>
            <a:ext cx="0" cy="1505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94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696260" y="2129076"/>
            <a:ext cx="174386" cy="4959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1</a:t>
            </a:r>
            <a:endParaRPr sz="3200"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1493899" y="2845437"/>
            <a:ext cx="1403172" cy="4920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Обзор</a:t>
            </a:r>
            <a:br>
              <a:rPr lang="ru-RU" sz="1600" dirty="0"/>
            </a:br>
            <a:r>
              <a:rPr lang="ru-RU" sz="1600" dirty="0"/>
              <a:t>Аналогов</a:t>
            </a:r>
            <a:endParaRPr sz="1600"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2848424" y="2651024"/>
            <a:ext cx="1374236" cy="6900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База данных</a:t>
            </a:r>
            <a:endParaRPr sz="1600"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-25017" y="2727703"/>
            <a:ext cx="1603822" cy="577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Предметная область</a:t>
            </a:r>
            <a:endParaRPr sz="1400"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2041002" y="2129076"/>
            <a:ext cx="236339" cy="4959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2</a:t>
            </a:r>
            <a:endParaRPr sz="3200"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3466255" y="2139120"/>
            <a:ext cx="236341" cy="4857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3</a:t>
            </a:r>
            <a:endParaRPr sz="3200" dirty="0"/>
          </a:p>
        </p:txBody>
      </p:sp>
      <p:cxnSp>
        <p:nvCxnSpPr>
          <p:cNvPr id="187" name="Google Shape;187;p40"/>
          <p:cNvCxnSpPr>
            <a:cxnSpLocks/>
          </p:cNvCxnSpPr>
          <p:nvPr/>
        </p:nvCxnSpPr>
        <p:spPr>
          <a:xfrm>
            <a:off x="680290" y="2608520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>
            <a:cxnSpLocks/>
          </p:cNvCxnSpPr>
          <p:nvPr/>
        </p:nvCxnSpPr>
        <p:spPr>
          <a:xfrm>
            <a:off x="2059484" y="2615988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>
            <a:cxnSpLocks/>
          </p:cNvCxnSpPr>
          <p:nvPr/>
        </p:nvCxnSpPr>
        <p:spPr>
          <a:xfrm>
            <a:off x="3447773" y="262499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181;p40">
            <a:extLst>
              <a:ext uri="{FF2B5EF4-FFF2-40B4-BE49-F238E27FC236}">
                <a16:creationId xmlns:a16="http://schemas.microsoft.com/office/drawing/2014/main" id="{E5443803-FCB1-6FD2-91BF-5BB3DD9D0963}"/>
              </a:ext>
            </a:extLst>
          </p:cNvPr>
          <p:cNvSpPr txBox="1">
            <a:spLocks/>
          </p:cNvSpPr>
          <p:nvPr/>
        </p:nvSpPr>
        <p:spPr>
          <a:xfrm>
            <a:off x="4256798" y="2685033"/>
            <a:ext cx="1440371" cy="64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1600" dirty="0"/>
              <a:t>Серверная часть</a:t>
            </a:r>
            <a:endParaRPr lang="en-US" sz="1600" dirty="0"/>
          </a:p>
        </p:txBody>
      </p:sp>
      <p:sp>
        <p:nvSpPr>
          <p:cNvPr id="10" name="Google Shape;186;p40">
            <a:extLst>
              <a:ext uri="{FF2B5EF4-FFF2-40B4-BE49-F238E27FC236}">
                <a16:creationId xmlns:a16="http://schemas.microsoft.com/office/drawing/2014/main" id="{770C42BD-C4A8-5CEA-1E86-A9F055D0CCFA}"/>
              </a:ext>
            </a:extLst>
          </p:cNvPr>
          <p:cNvSpPr txBox="1">
            <a:spLocks/>
          </p:cNvSpPr>
          <p:nvPr/>
        </p:nvSpPr>
        <p:spPr>
          <a:xfrm>
            <a:off x="4868993" y="1969215"/>
            <a:ext cx="236340" cy="67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3200" dirty="0"/>
              <a:t>4</a:t>
            </a:r>
            <a:endParaRPr lang="en" sz="3200" dirty="0"/>
          </a:p>
        </p:txBody>
      </p:sp>
      <p:cxnSp>
        <p:nvCxnSpPr>
          <p:cNvPr id="11" name="Google Shape;189;p40">
            <a:extLst>
              <a:ext uri="{FF2B5EF4-FFF2-40B4-BE49-F238E27FC236}">
                <a16:creationId xmlns:a16="http://schemas.microsoft.com/office/drawing/2014/main" id="{0B36B844-996B-A71B-DED9-80D50E938A3C}"/>
              </a:ext>
            </a:extLst>
          </p:cNvPr>
          <p:cNvCxnSpPr>
            <a:cxnSpLocks/>
          </p:cNvCxnSpPr>
          <p:nvPr/>
        </p:nvCxnSpPr>
        <p:spPr>
          <a:xfrm>
            <a:off x="4868994" y="2615988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" name="Google Shape;181;p40">
            <a:extLst>
              <a:ext uri="{FF2B5EF4-FFF2-40B4-BE49-F238E27FC236}">
                <a16:creationId xmlns:a16="http://schemas.microsoft.com/office/drawing/2014/main" id="{6B4B19E0-DF14-658C-FBE6-DC9114348F3C}"/>
              </a:ext>
            </a:extLst>
          </p:cNvPr>
          <p:cNvSpPr txBox="1">
            <a:spLocks/>
          </p:cNvSpPr>
          <p:nvPr/>
        </p:nvSpPr>
        <p:spPr>
          <a:xfrm>
            <a:off x="5731308" y="2802265"/>
            <a:ext cx="1819675" cy="49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1600" dirty="0"/>
              <a:t>Клиентское приложение</a:t>
            </a:r>
            <a:endParaRPr lang="en-US" sz="1600" dirty="0"/>
          </a:p>
        </p:txBody>
      </p:sp>
      <p:sp>
        <p:nvSpPr>
          <p:cNvPr id="22" name="Google Shape;186;p40">
            <a:extLst>
              <a:ext uri="{FF2B5EF4-FFF2-40B4-BE49-F238E27FC236}">
                <a16:creationId xmlns:a16="http://schemas.microsoft.com/office/drawing/2014/main" id="{B3EF91D3-9A4D-49D5-5906-F269ED8A0BC0}"/>
              </a:ext>
            </a:extLst>
          </p:cNvPr>
          <p:cNvSpPr txBox="1">
            <a:spLocks/>
          </p:cNvSpPr>
          <p:nvPr/>
        </p:nvSpPr>
        <p:spPr>
          <a:xfrm>
            <a:off x="6530588" y="2129076"/>
            <a:ext cx="236340" cy="495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3200" dirty="0"/>
              <a:t>5</a:t>
            </a:r>
            <a:endParaRPr lang="en" sz="3200" dirty="0"/>
          </a:p>
        </p:txBody>
      </p:sp>
      <p:cxnSp>
        <p:nvCxnSpPr>
          <p:cNvPr id="23" name="Google Shape;189;p40">
            <a:extLst>
              <a:ext uri="{FF2B5EF4-FFF2-40B4-BE49-F238E27FC236}">
                <a16:creationId xmlns:a16="http://schemas.microsoft.com/office/drawing/2014/main" id="{9CA55D21-F855-6BB2-B5E0-78B242254D22}"/>
              </a:ext>
            </a:extLst>
          </p:cNvPr>
          <p:cNvCxnSpPr>
            <a:cxnSpLocks/>
          </p:cNvCxnSpPr>
          <p:nvPr/>
        </p:nvCxnSpPr>
        <p:spPr>
          <a:xfrm>
            <a:off x="6522977" y="261642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7" name="Google Shape;214;p44">
            <a:extLst>
              <a:ext uri="{FF2B5EF4-FFF2-40B4-BE49-F238E27FC236}">
                <a16:creationId xmlns:a16="http://schemas.microsoft.com/office/drawing/2014/main" id="{86FF3B30-A360-74B8-18B7-A7EC2EDDD251}"/>
              </a:ext>
            </a:extLst>
          </p:cNvPr>
          <p:cNvSpPr txBox="1">
            <a:spLocks/>
          </p:cNvSpPr>
          <p:nvPr/>
        </p:nvSpPr>
        <p:spPr>
          <a:xfrm>
            <a:off x="258386" y="1414475"/>
            <a:ext cx="2763000" cy="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ЗАДАЧИ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8" name="Google Shape;216;p44">
            <a:extLst>
              <a:ext uri="{FF2B5EF4-FFF2-40B4-BE49-F238E27FC236}">
                <a16:creationId xmlns:a16="http://schemas.microsoft.com/office/drawing/2014/main" id="{DD9FFF98-E5C9-10FA-1185-3A75B2225CA8}"/>
              </a:ext>
            </a:extLst>
          </p:cNvPr>
          <p:cNvCxnSpPr/>
          <p:nvPr/>
        </p:nvCxnSpPr>
        <p:spPr>
          <a:xfrm>
            <a:off x="244830" y="182594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6" name="Google Shape;181;p40">
            <a:extLst>
              <a:ext uri="{FF2B5EF4-FFF2-40B4-BE49-F238E27FC236}">
                <a16:creationId xmlns:a16="http://schemas.microsoft.com/office/drawing/2014/main" id="{E6B50218-BB81-356F-3267-E798567D8D00}"/>
              </a:ext>
            </a:extLst>
          </p:cNvPr>
          <p:cNvSpPr txBox="1">
            <a:spLocks/>
          </p:cNvSpPr>
          <p:nvPr/>
        </p:nvSpPr>
        <p:spPr>
          <a:xfrm>
            <a:off x="7556860" y="2757178"/>
            <a:ext cx="1322797" cy="49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API SERVICE</a:t>
            </a:r>
          </a:p>
        </p:txBody>
      </p:sp>
      <p:sp>
        <p:nvSpPr>
          <p:cNvPr id="18" name="Google Shape;186;p40">
            <a:extLst>
              <a:ext uri="{FF2B5EF4-FFF2-40B4-BE49-F238E27FC236}">
                <a16:creationId xmlns:a16="http://schemas.microsoft.com/office/drawing/2014/main" id="{77764153-FEF2-D957-D18E-7C45F53CACBC}"/>
              </a:ext>
            </a:extLst>
          </p:cNvPr>
          <p:cNvSpPr txBox="1">
            <a:spLocks/>
          </p:cNvSpPr>
          <p:nvPr/>
        </p:nvSpPr>
        <p:spPr>
          <a:xfrm>
            <a:off x="8100087" y="2129076"/>
            <a:ext cx="236340" cy="495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/>
              <a:t>6</a:t>
            </a:r>
            <a:endParaRPr lang="en" sz="3200" dirty="0"/>
          </a:p>
        </p:txBody>
      </p:sp>
      <p:cxnSp>
        <p:nvCxnSpPr>
          <p:cNvPr id="19" name="Google Shape;189;p40">
            <a:extLst>
              <a:ext uri="{FF2B5EF4-FFF2-40B4-BE49-F238E27FC236}">
                <a16:creationId xmlns:a16="http://schemas.microsoft.com/office/drawing/2014/main" id="{90CDA426-40AC-5603-87A2-EFAEA3BB2CD5}"/>
              </a:ext>
            </a:extLst>
          </p:cNvPr>
          <p:cNvCxnSpPr>
            <a:cxnSpLocks/>
          </p:cNvCxnSpPr>
          <p:nvPr/>
        </p:nvCxnSpPr>
        <p:spPr>
          <a:xfrm>
            <a:off x="8092476" y="261642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4D5E9FFF-EE61-9DCA-6990-12C2B87E5964}"/>
              </a:ext>
            </a:extLst>
          </p:cNvPr>
          <p:cNvCxnSpPr>
            <a:cxnSpLocks/>
          </p:cNvCxnSpPr>
          <p:nvPr/>
        </p:nvCxnSpPr>
        <p:spPr>
          <a:xfrm>
            <a:off x="7550983" y="2571750"/>
            <a:ext cx="0" cy="8479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D8FDCAD0-519E-B57D-F174-1CB61B91560F}"/>
              </a:ext>
            </a:extLst>
          </p:cNvPr>
          <p:cNvCxnSpPr>
            <a:cxnSpLocks/>
          </p:cNvCxnSpPr>
          <p:nvPr/>
        </p:nvCxnSpPr>
        <p:spPr>
          <a:xfrm>
            <a:off x="5802047" y="2565648"/>
            <a:ext cx="0" cy="8540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Прямая соединительная линия 159">
            <a:extLst>
              <a:ext uri="{FF2B5EF4-FFF2-40B4-BE49-F238E27FC236}">
                <a16:creationId xmlns:a16="http://schemas.microsoft.com/office/drawing/2014/main" id="{26A1D954-6C7D-28DD-5091-720AD4541EB7}"/>
              </a:ext>
            </a:extLst>
          </p:cNvPr>
          <p:cNvCxnSpPr>
            <a:cxnSpLocks/>
          </p:cNvCxnSpPr>
          <p:nvPr/>
        </p:nvCxnSpPr>
        <p:spPr>
          <a:xfrm>
            <a:off x="4252522" y="2565647"/>
            <a:ext cx="0" cy="854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Прямая соединительная линия 160">
            <a:extLst>
              <a:ext uri="{FF2B5EF4-FFF2-40B4-BE49-F238E27FC236}">
                <a16:creationId xmlns:a16="http://schemas.microsoft.com/office/drawing/2014/main" id="{809E7288-13A5-AFB2-0C8A-673058079C94}"/>
              </a:ext>
            </a:extLst>
          </p:cNvPr>
          <p:cNvCxnSpPr>
            <a:cxnSpLocks/>
          </p:cNvCxnSpPr>
          <p:nvPr/>
        </p:nvCxnSpPr>
        <p:spPr>
          <a:xfrm>
            <a:off x="2897071" y="2624865"/>
            <a:ext cx="0" cy="794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B37780A6-5BA5-5A97-EE34-D5FAC01F76EE}"/>
              </a:ext>
            </a:extLst>
          </p:cNvPr>
          <p:cNvCxnSpPr>
            <a:cxnSpLocks/>
          </p:cNvCxnSpPr>
          <p:nvPr/>
        </p:nvCxnSpPr>
        <p:spPr>
          <a:xfrm>
            <a:off x="1487227" y="2560081"/>
            <a:ext cx="0" cy="859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АКТУАЛЬНОСТЬ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14586" y="1417427"/>
            <a:ext cx="5482305" cy="3328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/>
              <a:t>Актуальность:</a:t>
            </a:r>
            <a:r>
              <a:rPr lang="ru-RU" sz="1600" dirty="0"/>
              <a:t> Ручной учет заказов (блокноты) приводит к ошибкам и воровству. Высокая конкуренция требует скорости обслуживания.</a:t>
            </a:r>
          </a:p>
          <a:p>
            <a:pPr>
              <a:lnSpc>
                <a:spcPct val="150000"/>
              </a:lnSpc>
            </a:pPr>
            <a:endParaRPr lang="ru-RU" sz="1600" dirty="0"/>
          </a:p>
          <a:p>
            <a:pPr>
              <a:lnSpc>
                <a:spcPct val="150000"/>
              </a:lnSpc>
            </a:pPr>
            <a:r>
              <a:rPr lang="ru-RU" sz="1600" b="1" dirty="0"/>
              <a:t>Предметная область:</a:t>
            </a:r>
            <a:r>
              <a:rPr lang="ru-RU" sz="1600" dirty="0"/>
              <a:t> Автоматизация бизнес процессов в общепите.</a:t>
            </a:r>
            <a:endParaRPr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300547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519546" y="55796"/>
            <a:ext cx="7866600" cy="768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4000" dirty="0"/>
              <a:t>Инструменты разработки</a:t>
            </a:r>
            <a:endParaRPr sz="40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768745" y="758945"/>
            <a:ext cx="2869552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ru-RU" sz="2400" dirty="0"/>
              <a:t>Стек технологий</a:t>
            </a:r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F2F170-62AC-E028-2528-E7FCA41D0C8F}"/>
              </a:ext>
            </a:extLst>
          </p:cNvPr>
          <p:cNvSpPr txBox="1"/>
          <p:nvPr/>
        </p:nvSpPr>
        <p:spPr>
          <a:xfrm>
            <a:off x="4781742" y="1259209"/>
            <a:ext cx="3944834" cy="261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C# / .NET 9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Язык и платформа).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WPF + Material Design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Интерфейс).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ASP.NET Core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Серверная часть).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MS SQL Server + EF Core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База данных).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Swagger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Документация).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Docker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Контейнеризация).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2E0A3E3-6DF0-394B-0E04-12146A50AE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7873" y="824345"/>
            <a:ext cx="1981200" cy="222885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2A7F6A6-820C-DFD7-45F0-E4C0CBF353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70260" y="824345"/>
            <a:ext cx="1050637" cy="105063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BBC3498-A90D-9343-AA65-6EA5078DA6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0336" y="3268519"/>
            <a:ext cx="4279729" cy="97366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24DC693-4822-7A02-EC22-8172BBFD0AE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39918" y="2079529"/>
            <a:ext cx="973667" cy="97366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6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Контейнеризация</a:t>
            </a:r>
            <a:endParaRPr dirty="0"/>
          </a:p>
        </p:txBody>
      </p:sp>
      <p:cxnSp>
        <p:nvCxnSpPr>
          <p:cNvPr id="2106" name="Google Shape;2106;p6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EACDDC0-5212-7175-2407-40C47585619E}"/>
              </a:ext>
            </a:extLst>
          </p:cNvPr>
          <p:cNvSpPr txBox="1"/>
          <p:nvPr/>
        </p:nvSpPr>
        <p:spPr>
          <a:xfrm>
            <a:off x="938500" y="1114824"/>
            <a:ext cx="46897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проводилась через </a:t>
            </a:r>
            <a:r>
              <a:rPr lang="ru-RU" b="1" dirty="0">
                <a:solidFill>
                  <a:schemeClr val="bg1"/>
                </a:solidFill>
                <a:latin typeface="Montserrat" panose="00000500000000000000" pitchFamily="2" charset="-52"/>
              </a:rPr>
              <a:t>Docker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 для переносимости системы на разные десктопные устройства.</a:t>
            </a:r>
          </a:p>
        </p:txBody>
      </p:sp>
      <p:pic>
        <p:nvPicPr>
          <p:cNvPr id="2080" name="Рисунок 2079">
            <a:extLst>
              <a:ext uri="{FF2B5EF4-FFF2-40B4-BE49-F238E27FC236}">
                <a16:creationId xmlns:a16="http://schemas.microsoft.com/office/drawing/2014/main" id="{7A3F7676-F424-8FF7-3492-3515716CF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2" y="1889662"/>
            <a:ext cx="5249047" cy="283981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F048CE-E1CB-E37B-91D9-88585FBCA7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93967" y="445025"/>
            <a:ext cx="605445" cy="4781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Структура базы данных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5" name="Рисунок 14" descr="Изображение выглядит как текст, снимок экрана, диаграмма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90F61C7-2CD7-EC10-078E-27AC0DFAF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1297097"/>
            <a:ext cx="7017672" cy="34013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D49E173-E9F6-B599-6314-DD061A4EE2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09181" y="516833"/>
            <a:ext cx="398892" cy="3988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17828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Паттерн проектирования</a:t>
            </a:r>
            <a:r>
              <a:rPr lang="en-US" dirty="0"/>
              <a:t> API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25" name="Рисунок 29">
            <a:extLst>
              <a:ext uri="{FF2B5EF4-FFF2-40B4-BE49-F238E27FC236}">
                <a16:creationId xmlns:a16="http://schemas.microsoft.com/office/drawing/2014/main" id="{67A16653-159D-F5EB-A12F-AE33451B4C88}"/>
              </a:ext>
            </a:extLst>
          </p:cNvPr>
          <p:cNvGrpSpPr/>
          <p:nvPr/>
        </p:nvGrpSpPr>
        <p:grpSpPr>
          <a:xfrm>
            <a:off x="4178012" y="1174605"/>
            <a:ext cx="3968461" cy="3397394"/>
            <a:chOff x="3012498" y="1520969"/>
            <a:chExt cx="2638425" cy="2286000"/>
          </a:xfrm>
          <a:solidFill>
            <a:schemeClr val="tx1"/>
          </a:solidFill>
        </p:grpSpPr>
        <p:grpSp>
          <p:nvGrpSpPr>
            <p:cNvPr id="226" name="Рисунок 29">
              <a:extLst>
                <a:ext uri="{FF2B5EF4-FFF2-40B4-BE49-F238E27FC236}">
                  <a16:creationId xmlns:a16="http://schemas.microsoft.com/office/drawing/2014/main" id="{2FA4C4B6-6765-B8A5-0127-3874098B0650}"/>
                </a:ext>
              </a:extLst>
            </p:cNvPr>
            <p:cNvGrpSpPr/>
            <p:nvPr/>
          </p:nvGrpSpPr>
          <p:grpSpPr>
            <a:xfrm>
              <a:off x="3550660" y="1806719"/>
              <a:ext cx="66675" cy="190500"/>
              <a:chOff x="3550660" y="1806719"/>
              <a:chExt cx="66675" cy="190500"/>
            </a:xfrm>
            <a:grpFill/>
          </p:grpSpPr>
          <p:sp>
            <p:nvSpPr>
              <p:cNvPr id="227" name="Полилиния: фигура 226">
                <a:extLst>
                  <a:ext uri="{FF2B5EF4-FFF2-40B4-BE49-F238E27FC236}">
                    <a16:creationId xmlns:a16="http://schemas.microsoft.com/office/drawing/2014/main" id="{A3C17E83-3F06-5CAD-F482-03B14963E30E}"/>
                  </a:ext>
                </a:extLst>
              </p:cNvPr>
              <p:cNvSpPr/>
              <p:nvPr/>
            </p:nvSpPr>
            <p:spPr>
              <a:xfrm>
                <a:off x="3583998" y="1806719"/>
                <a:ext cx="9525" cy="190500"/>
              </a:xfrm>
              <a:custGeom>
                <a:avLst/>
                <a:gdLst>
                  <a:gd name="csX0" fmla="*/ 0 w 9525"/>
                  <a:gd name="csY0" fmla="*/ 0 h 190500"/>
                  <a:gd name="csX1" fmla="*/ 0 w 9525"/>
                  <a:gd name="csY1" fmla="*/ 190500 h 190500"/>
                  <a:gd name="csX2" fmla="*/ 0 w 9525"/>
                  <a:gd name="csY2" fmla="*/ 0 h 190500"/>
                  <a:gd name="csX3" fmla="*/ 0 w 9525"/>
                  <a:gd name="csY3" fmla="*/ 129826 h 19050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0"/>
                    </a:lnTo>
                    <a:lnTo>
                      <a:pt x="0" y="12982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28" name="Полилиния: фигура 227">
                <a:extLst>
                  <a:ext uri="{FF2B5EF4-FFF2-40B4-BE49-F238E27FC236}">
                    <a16:creationId xmlns:a16="http://schemas.microsoft.com/office/drawing/2014/main" id="{4A639449-5D95-B52F-EAFC-F02825C10B9D}"/>
                  </a:ext>
                </a:extLst>
              </p:cNvPr>
              <p:cNvSpPr/>
              <p:nvPr/>
            </p:nvSpPr>
            <p:spPr>
              <a:xfrm>
                <a:off x="3550660" y="1919876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29" name="Рисунок 29">
              <a:extLst>
                <a:ext uri="{FF2B5EF4-FFF2-40B4-BE49-F238E27FC236}">
                  <a16:creationId xmlns:a16="http://schemas.microsoft.com/office/drawing/2014/main" id="{3CD32DF6-FE91-E9B4-5FE4-143E8FFA31DB}"/>
                </a:ext>
              </a:extLst>
            </p:cNvPr>
            <p:cNvGrpSpPr/>
            <p:nvPr/>
          </p:nvGrpSpPr>
          <p:grpSpPr>
            <a:xfrm>
              <a:off x="3012498" y="1520969"/>
              <a:ext cx="1143000" cy="285750"/>
              <a:chOff x="3012498" y="1520969"/>
              <a:chExt cx="1143000" cy="285750"/>
            </a:xfrm>
            <a:grpFill/>
          </p:grpSpPr>
          <p:sp>
            <p:nvSpPr>
              <p:cNvPr id="230" name="Прямоугольник 229">
                <a:extLst>
                  <a:ext uri="{FF2B5EF4-FFF2-40B4-BE49-F238E27FC236}">
                    <a16:creationId xmlns:a16="http://schemas.microsoft.com/office/drawing/2014/main" id="{8F38E278-E45A-06F4-F96E-E35C5B73807D}"/>
                  </a:ext>
                </a:extLst>
              </p:cNvPr>
              <p:cNvSpPr/>
              <p:nvPr/>
            </p:nvSpPr>
            <p:spPr>
              <a:xfrm>
                <a:off x="3012498" y="152096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31" name="Рисунок 230">
                <a:extLst>
                  <a:ext uri="{FF2B5EF4-FFF2-40B4-BE49-F238E27FC236}">
                    <a16:creationId xmlns:a16="http://schemas.microsoft.com/office/drawing/2014/main" id="{25429828-5827-C4FC-6EA3-DF19843B7D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3022023" y="160193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32" name="Рисунок 29">
              <a:extLst>
                <a:ext uri="{FF2B5EF4-FFF2-40B4-BE49-F238E27FC236}">
                  <a16:creationId xmlns:a16="http://schemas.microsoft.com/office/drawing/2014/main" id="{FE0D9019-6587-88A5-BAD3-B283E2EE3E93}"/>
                </a:ext>
              </a:extLst>
            </p:cNvPr>
            <p:cNvGrpSpPr/>
            <p:nvPr/>
          </p:nvGrpSpPr>
          <p:grpSpPr>
            <a:xfrm>
              <a:off x="4155498" y="2106756"/>
              <a:ext cx="341757" cy="66675"/>
              <a:chOff x="4155498" y="2106756"/>
              <a:chExt cx="341757" cy="66675"/>
            </a:xfrm>
            <a:grpFill/>
          </p:grpSpPr>
          <p:sp>
            <p:nvSpPr>
              <p:cNvPr id="255" name="Полилиния: фигура 254">
                <a:extLst>
                  <a:ext uri="{FF2B5EF4-FFF2-40B4-BE49-F238E27FC236}">
                    <a16:creationId xmlns:a16="http://schemas.microsoft.com/office/drawing/2014/main" id="{BCB554F9-78A4-21BD-C0A3-E6E3B7F6CF71}"/>
                  </a:ext>
                </a:extLst>
              </p:cNvPr>
              <p:cNvSpPr/>
              <p:nvPr/>
            </p:nvSpPr>
            <p:spPr>
              <a:xfrm>
                <a:off x="4155498" y="2140094"/>
                <a:ext cx="291750" cy="9525"/>
              </a:xfrm>
              <a:custGeom>
                <a:avLst/>
                <a:gdLst>
                  <a:gd name="csX0" fmla="*/ 0 w 291750"/>
                  <a:gd name="csY0" fmla="*/ 0 h 9525"/>
                  <a:gd name="csX1" fmla="*/ 190500 w 291750"/>
                  <a:gd name="csY1" fmla="*/ 0 h 9525"/>
                  <a:gd name="csX2" fmla="*/ 161925 w 291750"/>
                  <a:gd name="csY2" fmla="*/ 0 h 9525"/>
                  <a:gd name="csX3" fmla="*/ 291751 w 291750"/>
                  <a:gd name="csY3" fmla="*/ 0 h 95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291750" h="9525">
                    <a:moveTo>
                      <a:pt x="0" y="0"/>
                    </a:moveTo>
                    <a:lnTo>
                      <a:pt x="190500" y="0"/>
                    </a:lnTo>
                    <a:lnTo>
                      <a:pt x="161925" y="0"/>
                    </a:lnTo>
                    <a:lnTo>
                      <a:pt x="291751" y="0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56" name="Полилиния: фигура 255">
                <a:extLst>
                  <a:ext uri="{FF2B5EF4-FFF2-40B4-BE49-F238E27FC236}">
                    <a16:creationId xmlns:a16="http://schemas.microsoft.com/office/drawing/2014/main" id="{83032005-5CCD-ABBA-9C25-B8C357A1300B}"/>
                  </a:ext>
                </a:extLst>
              </p:cNvPr>
              <p:cNvSpPr/>
              <p:nvPr/>
            </p:nvSpPr>
            <p:spPr>
              <a:xfrm>
                <a:off x="4430580" y="2106756"/>
                <a:ext cx="66675" cy="66675"/>
              </a:xfrm>
              <a:custGeom>
                <a:avLst/>
                <a:gdLst>
                  <a:gd name="csX0" fmla="*/ 66675 w 66675"/>
                  <a:gd name="csY0" fmla="*/ 33338 h 66675"/>
                  <a:gd name="csX1" fmla="*/ 0 w 66675"/>
                  <a:gd name="csY1" fmla="*/ 66675 h 66675"/>
                  <a:gd name="csX2" fmla="*/ 16669 w 66675"/>
                  <a:gd name="csY2" fmla="*/ 33338 h 66675"/>
                  <a:gd name="csX3" fmla="*/ 0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66675" y="33338"/>
                    </a:moveTo>
                    <a:lnTo>
                      <a:pt x="0" y="66675"/>
                    </a:lnTo>
                    <a:lnTo>
                      <a:pt x="16669" y="333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57" name="Рисунок 29">
              <a:extLst>
                <a:ext uri="{FF2B5EF4-FFF2-40B4-BE49-F238E27FC236}">
                  <a16:creationId xmlns:a16="http://schemas.microsoft.com/office/drawing/2014/main" id="{DC75BA48-67F3-A51B-C07F-88ECE3AEEAAB}"/>
                </a:ext>
              </a:extLst>
            </p:cNvPr>
            <p:cNvGrpSpPr/>
            <p:nvPr/>
          </p:nvGrpSpPr>
          <p:grpSpPr>
            <a:xfrm>
              <a:off x="3550660" y="2282969"/>
              <a:ext cx="66675" cy="275081"/>
              <a:chOff x="3550660" y="2282969"/>
              <a:chExt cx="66675" cy="275081"/>
            </a:xfrm>
            <a:grpFill/>
          </p:grpSpPr>
          <p:sp>
            <p:nvSpPr>
              <p:cNvPr id="258" name="Полилиния: фигура 257">
                <a:extLst>
                  <a:ext uri="{FF2B5EF4-FFF2-40B4-BE49-F238E27FC236}">
                    <a16:creationId xmlns:a16="http://schemas.microsoft.com/office/drawing/2014/main" id="{4B5914D4-0524-4E34-349A-D389DD4FFE72}"/>
                  </a:ext>
                </a:extLst>
              </p:cNvPr>
              <p:cNvSpPr/>
              <p:nvPr/>
            </p:nvSpPr>
            <p:spPr>
              <a:xfrm>
                <a:off x="3583998" y="2282969"/>
                <a:ext cx="9525" cy="225075"/>
              </a:xfrm>
              <a:custGeom>
                <a:avLst/>
                <a:gdLst>
                  <a:gd name="csX0" fmla="*/ 0 w 9525"/>
                  <a:gd name="csY0" fmla="*/ 0 h 225075"/>
                  <a:gd name="csX1" fmla="*/ 0 w 9525"/>
                  <a:gd name="csY1" fmla="*/ 190500 h 225075"/>
                  <a:gd name="csX2" fmla="*/ 0 w 9525"/>
                  <a:gd name="csY2" fmla="*/ 95250 h 225075"/>
                  <a:gd name="csX3" fmla="*/ 0 w 9525"/>
                  <a:gd name="csY3" fmla="*/ 225076 h 2250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225075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95250"/>
                    </a:lnTo>
                    <a:lnTo>
                      <a:pt x="0" y="22507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59" name="Полилиния: фигура 258">
                <a:extLst>
                  <a:ext uri="{FF2B5EF4-FFF2-40B4-BE49-F238E27FC236}">
                    <a16:creationId xmlns:a16="http://schemas.microsoft.com/office/drawing/2014/main" id="{0DCE8D4F-4E27-8063-E507-6971B385732C}"/>
                  </a:ext>
                </a:extLst>
              </p:cNvPr>
              <p:cNvSpPr/>
              <p:nvPr/>
            </p:nvSpPr>
            <p:spPr>
              <a:xfrm>
                <a:off x="3550660" y="2491375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60" name="Рисунок 29">
              <a:extLst>
                <a:ext uri="{FF2B5EF4-FFF2-40B4-BE49-F238E27FC236}">
                  <a16:creationId xmlns:a16="http://schemas.microsoft.com/office/drawing/2014/main" id="{0A99FFAF-A7C1-1141-484A-FF08C41C824F}"/>
                </a:ext>
              </a:extLst>
            </p:cNvPr>
            <p:cNvGrpSpPr/>
            <p:nvPr/>
          </p:nvGrpSpPr>
          <p:grpSpPr>
            <a:xfrm>
              <a:off x="3012498" y="1997219"/>
              <a:ext cx="1143000" cy="285750"/>
              <a:chOff x="3012498" y="1997219"/>
              <a:chExt cx="1143000" cy="285750"/>
            </a:xfrm>
            <a:grpFill/>
          </p:grpSpPr>
          <p:sp>
            <p:nvSpPr>
              <p:cNvPr id="261" name="Прямоугольник 260">
                <a:extLst>
                  <a:ext uri="{FF2B5EF4-FFF2-40B4-BE49-F238E27FC236}">
                    <a16:creationId xmlns:a16="http://schemas.microsoft.com/office/drawing/2014/main" id="{C608868E-4707-E6E0-2E51-3E50B8BB45E7}"/>
                  </a:ext>
                </a:extLst>
              </p:cNvPr>
              <p:cNvSpPr/>
              <p:nvPr/>
            </p:nvSpPr>
            <p:spPr>
              <a:xfrm>
                <a:off x="3012498" y="1997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62" name="Рисунок 261">
                <a:extLst>
                  <a:ext uri="{FF2B5EF4-FFF2-40B4-BE49-F238E27FC236}">
                    <a16:creationId xmlns:a16="http://schemas.microsoft.com/office/drawing/2014/main" id="{99ADE15A-D6B4-3EC5-4B8A-48CFD3F49C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</a:blip>
              <a:stretch>
                <a:fillRect/>
              </a:stretch>
            </p:blipFill>
            <p:spPr>
              <a:xfrm>
                <a:off x="3022023" y="2078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63" name="Рисунок 29">
              <a:extLst>
                <a:ext uri="{FF2B5EF4-FFF2-40B4-BE49-F238E27FC236}">
                  <a16:creationId xmlns:a16="http://schemas.microsoft.com/office/drawing/2014/main" id="{E38AC7D9-14F8-BE98-F557-2E49BD4C71F4}"/>
                </a:ext>
              </a:extLst>
            </p:cNvPr>
            <p:cNvGrpSpPr/>
            <p:nvPr/>
          </p:nvGrpSpPr>
          <p:grpSpPr>
            <a:xfrm>
              <a:off x="4507923" y="1997219"/>
              <a:ext cx="1143000" cy="285750"/>
              <a:chOff x="4507923" y="1997219"/>
              <a:chExt cx="1143000" cy="285750"/>
            </a:xfrm>
            <a:grpFill/>
          </p:grpSpPr>
          <p:sp>
            <p:nvSpPr>
              <p:cNvPr id="264" name="Прямоугольник 263">
                <a:extLst>
                  <a:ext uri="{FF2B5EF4-FFF2-40B4-BE49-F238E27FC236}">
                    <a16:creationId xmlns:a16="http://schemas.microsoft.com/office/drawing/2014/main" id="{ACCAAEBA-F155-9220-D339-4C393D3010F2}"/>
                  </a:ext>
                </a:extLst>
              </p:cNvPr>
              <p:cNvSpPr/>
              <p:nvPr/>
            </p:nvSpPr>
            <p:spPr>
              <a:xfrm>
                <a:off x="4507923" y="1997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65" name="Рисунок 264">
                <a:extLst>
                  <a:ext uri="{FF2B5EF4-FFF2-40B4-BE49-F238E27FC236}">
                    <a16:creationId xmlns:a16="http://schemas.microsoft.com/office/drawing/2014/main" id="{5DC8ECF1-F4E6-C7CB-371F-4C0697F86E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</a:blip>
              <a:stretch>
                <a:fillRect/>
              </a:stretch>
            </p:blipFill>
            <p:spPr>
              <a:xfrm>
                <a:off x="4517448" y="2078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69" name="Рисунок 29">
              <a:extLst>
                <a:ext uri="{FF2B5EF4-FFF2-40B4-BE49-F238E27FC236}">
                  <a16:creationId xmlns:a16="http://schemas.microsoft.com/office/drawing/2014/main" id="{55F13A3A-EBA3-0423-D21B-EE50027CD49A}"/>
                </a:ext>
              </a:extLst>
            </p:cNvPr>
            <p:cNvGrpSpPr/>
            <p:nvPr/>
          </p:nvGrpSpPr>
          <p:grpSpPr>
            <a:xfrm>
              <a:off x="3012498" y="2568719"/>
              <a:ext cx="1143000" cy="285750"/>
              <a:chOff x="3012498" y="2568719"/>
              <a:chExt cx="1143000" cy="285750"/>
            </a:xfrm>
            <a:grpFill/>
          </p:grpSpPr>
          <p:sp>
            <p:nvSpPr>
              <p:cNvPr id="270" name="Прямоугольник 269">
                <a:extLst>
                  <a:ext uri="{FF2B5EF4-FFF2-40B4-BE49-F238E27FC236}">
                    <a16:creationId xmlns:a16="http://schemas.microsoft.com/office/drawing/2014/main" id="{230D88BF-8CA0-EFD4-4BAA-3293C92DA376}"/>
                  </a:ext>
                </a:extLst>
              </p:cNvPr>
              <p:cNvSpPr/>
              <p:nvPr/>
            </p:nvSpPr>
            <p:spPr>
              <a:xfrm>
                <a:off x="3012498" y="25687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71" name="Рисунок 270">
                <a:extLst>
                  <a:ext uri="{FF2B5EF4-FFF2-40B4-BE49-F238E27FC236}">
                    <a16:creationId xmlns:a16="http://schemas.microsoft.com/office/drawing/2014/main" id="{F466A356-3508-5995-29F9-60E393CD06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</a:blip>
              <a:stretch>
                <a:fillRect/>
              </a:stretch>
            </p:blipFill>
            <p:spPr>
              <a:xfrm>
                <a:off x="3022023" y="26496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75" name="Рисунок 29">
              <a:extLst>
                <a:ext uri="{FF2B5EF4-FFF2-40B4-BE49-F238E27FC236}">
                  <a16:creationId xmlns:a16="http://schemas.microsoft.com/office/drawing/2014/main" id="{E6AAA40C-879C-99F1-428F-2995EF09D870}"/>
                </a:ext>
              </a:extLst>
            </p:cNvPr>
            <p:cNvGrpSpPr/>
            <p:nvPr/>
          </p:nvGrpSpPr>
          <p:grpSpPr>
            <a:xfrm>
              <a:off x="3550660" y="3235469"/>
              <a:ext cx="66675" cy="275082"/>
              <a:chOff x="3550660" y="3235469"/>
              <a:chExt cx="66675" cy="275082"/>
            </a:xfrm>
            <a:grpFill/>
          </p:grpSpPr>
          <p:sp>
            <p:nvSpPr>
              <p:cNvPr id="276" name="Полилиния: фигура 275">
                <a:extLst>
                  <a:ext uri="{FF2B5EF4-FFF2-40B4-BE49-F238E27FC236}">
                    <a16:creationId xmlns:a16="http://schemas.microsoft.com/office/drawing/2014/main" id="{84F850F6-890E-8080-F2DD-8F59EB1EA2B5}"/>
                  </a:ext>
                </a:extLst>
              </p:cNvPr>
              <p:cNvSpPr/>
              <p:nvPr/>
            </p:nvSpPr>
            <p:spPr>
              <a:xfrm>
                <a:off x="3583998" y="3235469"/>
                <a:ext cx="9525" cy="225075"/>
              </a:xfrm>
              <a:custGeom>
                <a:avLst/>
                <a:gdLst>
                  <a:gd name="csX0" fmla="*/ 0 w 9525"/>
                  <a:gd name="csY0" fmla="*/ 0 h 225075"/>
                  <a:gd name="csX1" fmla="*/ 0 w 9525"/>
                  <a:gd name="csY1" fmla="*/ 190500 h 225075"/>
                  <a:gd name="csX2" fmla="*/ 0 w 9525"/>
                  <a:gd name="csY2" fmla="*/ 95250 h 225075"/>
                  <a:gd name="csX3" fmla="*/ 0 w 9525"/>
                  <a:gd name="csY3" fmla="*/ 225076 h 2250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225075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95250"/>
                    </a:lnTo>
                    <a:lnTo>
                      <a:pt x="0" y="22507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77" name="Полилиния: фигура 276">
                <a:extLst>
                  <a:ext uri="{FF2B5EF4-FFF2-40B4-BE49-F238E27FC236}">
                    <a16:creationId xmlns:a16="http://schemas.microsoft.com/office/drawing/2014/main" id="{427EAAA1-AD6A-3D95-D8B6-9B7280F5AF47}"/>
                  </a:ext>
                </a:extLst>
              </p:cNvPr>
              <p:cNvSpPr/>
              <p:nvPr/>
            </p:nvSpPr>
            <p:spPr>
              <a:xfrm>
                <a:off x="3550660" y="3443876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78" name="Рисунок 29">
              <a:extLst>
                <a:ext uri="{FF2B5EF4-FFF2-40B4-BE49-F238E27FC236}">
                  <a16:creationId xmlns:a16="http://schemas.microsoft.com/office/drawing/2014/main" id="{1BD9E110-662E-4882-6C1B-CDB893651C65}"/>
                </a:ext>
              </a:extLst>
            </p:cNvPr>
            <p:cNvGrpSpPr/>
            <p:nvPr/>
          </p:nvGrpSpPr>
          <p:grpSpPr>
            <a:xfrm>
              <a:off x="3012498" y="2949719"/>
              <a:ext cx="1143000" cy="285750"/>
              <a:chOff x="3012498" y="2949719"/>
              <a:chExt cx="1143000" cy="285750"/>
            </a:xfrm>
            <a:grpFill/>
          </p:grpSpPr>
          <p:sp>
            <p:nvSpPr>
              <p:cNvPr id="279" name="Прямоугольник 278">
                <a:extLst>
                  <a:ext uri="{FF2B5EF4-FFF2-40B4-BE49-F238E27FC236}">
                    <a16:creationId xmlns:a16="http://schemas.microsoft.com/office/drawing/2014/main" id="{9F92EC72-64B5-7DE8-634D-D62BE2122290}"/>
                  </a:ext>
                </a:extLst>
              </p:cNvPr>
              <p:cNvSpPr/>
              <p:nvPr/>
            </p:nvSpPr>
            <p:spPr>
              <a:xfrm>
                <a:off x="3012498" y="29497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80" name="Рисунок 279">
                <a:extLst>
                  <a:ext uri="{FF2B5EF4-FFF2-40B4-BE49-F238E27FC236}">
                    <a16:creationId xmlns:a16="http://schemas.microsoft.com/office/drawing/2014/main" id="{4D4F2538-7C0A-B563-8B96-D92EFDE38F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3022023" y="30306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sp>
          <p:nvSpPr>
            <p:cNvPr id="281" name="Полилиния: фигура 280">
              <a:extLst>
                <a:ext uri="{FF2B5EF4-FFF2-40B4-BE49-F238E27FC236}">
                  <a16:creationId xmlns:a16="http://schemas.microsoft.com/office/drawing/2014/main" id="{083A74FE-66FB-F3BD-AEDD-7857108C1643}"/>
                </a:ext>
              </a:extLst>
            </p:cNvPr>
            <p:cNvSpPr/>
            <p:nvPr/>
          </p:nvSpPr>
          <p:spPr>
            <a:xfrm>
              <a:off x="3583998" y="2854469"/>
              <a:ext cx="9525" cy="95250"/>
            </a:xfrm>
            <a:custGeom>
              <a:avLst/>
              <a:gdLst>
                <a:gd name="csX0" fmla="*/ 0 w 9525"/>
                <a:gd name="csY0" fmla="*/ 95250 h 95250"/>
                <a:gd name="csX1" fmla="*/ 0 w 9525"/>
                <a:gd name="csY1" fmla="*/ 0 h 952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</a:cxnLst>
              <a:rect l="l" t="t" r="r" b="b"/>
              <a:pathLst>
                <a:path w="9525" h="95250">
                  <a:moveTo>
                    <a:pt x="0" y="95250"/>
                  </a:moveTo>
                  <a:lnTo>
                    <a:pt x="0" y="0"/>
                  </a:ln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</p:sp>
        <p:grpSp>
          <p:nvGrpSpPr>
            <p:cNvPr id="282" name="Рисунок 29">
              <a:extLst>
                <a:ext uri="{FF2B5EF4-FFF2-40B4-BE49-F238E27FC236}">
                  <a16:creationId xmlns:a16="http://schemas.microsoft.com/office/drawing/2014/main" id="{34DF1FA8-E42C-4B7D-3EC9-725E994B5F7C}"/>
                </a:ext>
              </a:extLst>
            </p:cNvPr>
            <p:cNvGrpSpPr/>
            <p:nvPr/>
          </p:nvGrpSpPr>
          <p:grpSpPr>
            <a:xfrm>
              <a:off x="4155498" y="3630756"/>
              <a:ext cx="341757" cy="66675"/>
              <a:chOff x="4155498" y="3630756"/>
              <a:chExt cx="341757" cy="66675"/>
            </a:xfrm>
            <a:grpFill/>
          </p:grpSpPr>
          <p:sp>
            <p:nvSpPr>
              <p:cNvPr id="283" name="Полилиния: фигура 282">
                <a:extLst>
                  <a:ext uri="{FF2B5EF4-FFF2-40B4-BE49-F238E27FC236}">
                    <a16:creationId xmlns:a16="http://schemas.microsoft.com/office/drawing/2014/main" id="{D0BD710B-C35B-E8C0-182A-B884CB4585D3}"/>
                  </a:ext>
                </a:extLst>
              </p:cNvPr>
              <p:cNvSpPr/>
              <p:nvPr/>
            </p:nvSpPr>
            <p:spPr>
              <a:xfrm>
                <a:off x="4155498" y="3664094"/>
                <a:ext cx="291750" cy="9525"/>
              </a:xfrm>
              <a:custGeom>
                <a:avLst/>
                <a:gdLst>
                  <a:gd name="csX0" fmla="*/ 0 w 291750"/>
                  <a:gd name="csY0" fmla="*/ 0 h 9525"/>
                  <a:gd name="csX1" fmla="*/ 190500 w 291750"/>
                  <a:gd name="csY1" fmla="*/ 0 h 9525"/>
                  <a:gd name="csX2" fmla="*/ 161925 w 291750"/>
                  <a:gd name="csY2" fmla="*/ 0 h 9525"/>
                  <a:gd name="csX3" fmla="*/ 291751 w 291750"/>
                  <a:gd name="csY3" fmla="*/ 0 h 95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291750" h="9525">
                    <a:moveTo>
                      <a:pt x="0" y="0"/>
                    </a:moveTo>
                    <a:lnTo>
                      <a:pt x="190500" y="0"/>
                    </a:lnTo>
                    <a:lnTo>
                      <a:pt x="161925" y="0"/>
                    </a:lnTo>
                    <a:lnTo>
                      <a:pt x="291751" y="0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84" name="Полилиния: фигура 283">
                <a:extLst>
                  <a:ext uri="{FF2B5EF4-FFF2-40B4-BE49-F238E27FC236}">
                    <a16:creationId xmlns:a16="http://schemas.microsoft.com/office/drawing/2014/main" id="{68ECCFAC-E835-1077-43F8-702287C3FB6A}"/>
                  </a:ext>
                </a:extLst>
              </p:cNvPr>
              <p:cNvSpPr/>
              <p:nvPr/>
            </p:nvSpPr>
            <p:spPr>
              <a:xfrm>
                <a:off x="4430580" y="3630756"/>
                <a:ext cx="66675" cy="66675"/>
              </a:xfrm>
              <a:custGeom>
                <a:avLst/>
                <a:gdLst>
                  <a:gd name="csX0" fmla="*/ 66675 w 66675"/>
                  <a:gd name="csY0" fmla="*/ 33338 h 66675"/>
                  <a:gd name="csX1" fmla="*/ 0 w 66675"/>
                  <a:gd name="csY1" fmla="*/ 66675 h 66675"/>
                  <a:gd name="csX2" fmla="*/ 16669 w 66675"/>
                  <a:gd name="csY2" fmla="*/ 33338 h 66675"/>
                  <a:gd name="csX3" fmla="*/ 0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66675" y="33338"/>
                    </a:moveTo>
                    <a:lnTo>
                      <a:pt x="0" y="66675"/>
                    </a:lnTo>
                    <a:lnTo>
                      <a:pt x="16669" y="333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85" name="Рисунок 29">
              <a:extLst>
                <a:ext uri="{FF2B5EF4-FFF2-40B4-BE49-F238E27FC236}">
                  <a16:creationId xmlns:a16="http://schemas.microsoft.com/office/drawing/2014/main" id="{0C9BA3C4-C5CF-07BB-4550-B458FCB6DB88}"/>
                </a:ext>
              </a:extLst>
            </p:cNvPr>
            <p:cNvGrpSpPr/>
            <p:nvPr/>
          </p:nvGrpSpPr>
          <p:grpSpPr>
            <a:xfrm>
              <a:off x="3012498" y="3521219"/>
              <a:ext cx="1143000" cy="285750"/>
              <a:chOff x="3012498" y="3521219"/>
              <a:chExt cx="1143000" cy="285750"/>
            </a:xfrm>
            <a:grpFill/>
          </p:grpSpPr>
          <p:sp>
            <p:nvSpPr>
              <p:cNvPr id="286" name="Прямоугольник 285">
                <a:extLst>
                  <a:ext uri="{FF2B5EF4-FFF2-40B4-BE49-F238E27FC236}">
                    <a16:creationId xmlns:a16="http://schemas.microsoft.com/office/drawing/2014/main" id="{D9847DEB-3EB3-46DB-3C9F-B0EDABE1B3DD}"/>
                  </a:ext>
                </a:extLst>
              </p:cNvPr>
              <p:cNvSpPr/>
              <p:nvPr/>
            </p:nvSpPr>
            <p:spPr>
              <a:xfrm>
                <a:off x="3012498" y="3521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87" name="Рисунок 286">
                <a:extLst>
                  <a:ext uri="{FF2B5EF4-FFF2-40B4-BE49-F238E27FC236}">
                    <a16:creationId xmlns:a16="http://schemas.microsoft.com/office/drawing/2014/main" id="{DB8D6317-ADC8-290A-2B89-E45BDEB23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022023" y="3602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88" name="Рисунок 29">
              <a:extLst>
                <a:ext uri="{FF2B5EF4-FFF2-40B4-BE49-F238E27FC236}">
                  <a16:creationId xmlns:a16="http://schemas.microsoft.com/office/drawing/2014/main" id="{0A50F4A2-647F-8FD6-CA4E-616F312FC263}"/>
                </a:ext>
              </a:extLst>
            </p:cNvPr>
            <p:cNvGrpSpPr/>
            <p:nvPr/>
          </p:nvGrpSpPr>
          <p:grpSpPr>
            <a:xfrm>
              <a:off x="4507923" y="3521219"/>
              <a:ext cx="1143000" cy="285750"/>
              <a:chOff x="4507923" y="3521219"/>
              <a:chExt cx="1143000" cy="285750"/>
            </a:xfrm>
            <a:grpFill/>
          </p:grpSpPr>
          <p:sp>
            <p:nvSpPr>
              <p:cNvPr id="289" name="Прямоугольник 288">
                <a:extLst>
                  <a:ext uri="{FF2B5EF4-FFF2-40B4-BE49-F238E27FC236}">
                    <a16:creationId xmlns:a16="http://schemas.microsoft.com/office/drawing/2014/main" id="{C7E5E49B-49BB-40DA-31AA-C333CE1CB16F}"/>
                  </a:ext>
                </a:extLst>
              </p:cNvPr>
              <p:cNvSpPr/>
              <p:nvPr/>
            </p:nvSpPr>
            <p:spPr>
              <a:xfrm>
                <a:off x="4507923" y="3521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0" name="Рисунок 289">
                <a:extLst>
                  <a:ext uri="{FF2B5EF4-FFF2-40B4-BE49-F238E27FC236}">
                    <a16:creationId xmlns:a16="http://schemas.microsoft.com/office/drawing/2014/main" id="{FEEA4C8C-1FDC-4283-7EAD-2FB349F0E0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lum bright="70000" contrast="-70000"/>
              </a:blip>
              <a:stretch>
                <a:fillRect/>
              </a:stretch>
            </p:blipFill>
            <p:spPr>
              <a:xfrm>
                <a:off x="4517448" y="3602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91" name="Рисунок 29">
              <a:extLst>
                <a:ext uri="{FF2B5EF4-FFF2-40B4-BE49-F238E27FC236}">
                  <a16:creationId xmlns:a16="http://schemas.microsoft.com/office/drawing/2014/main" id="{370D0003-F721-4DFD-3BD1-B02050A71773}"/>
                </a:ext>
              </a:extLst>
            </p:cNvPr>
            <p:cNvGrpSpPr/>
            <p:nvPr/>
          </p:nvGrpSpPr>
          <p:grpSpPr>
            <a:xfrm>
              <a:off x="4507923" y="2759219"/>
              <a:ext cx="1143000" cy="285750"/>
              <a:chOff x="4507923" y="2759219"/>
              <a:chExt cx="1143000" cy="285750"/>
            </a:xfrm>
            <a:grpFill/>
          </p:grpSpPr>
          <p:sp>
            <p:nvSpPr>
              <p:cNvPr id="292" name="Прямоугольник 291">
                <a:extLst>
                  <a:ext uri="{FF2B5EF4-FFF2-40B4-BE49-F238E27FC236}">
                    <a16:creationId xmlns:a16="http://schemas.microsoft.com/office/drawing/2014/main" id="{367D85EA-AE4F-7730-9060-6FEE9E84140A}"/>
                  </a:ext>
                </a:extLst>
              </p:cNvPr>
              <p:cNvSpPr/>
              <p:nvPr/>
            </p:nvSpPr>
            <p:spPr>
              <a:xfrm>
                <a:off x="4507923" y="2759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3" name="Рисунок 292">
                <a:extLst>
                  <a:ext uri="{FF2B5EF4-FFF2-40B4-BE49-F238E27FC236}">
                    <a16:creationId xmlns:a16="http://schemas.microsoft.com/office/drawing/2014/main" id="{F365D4B8-077D-0DFD-E936-736B5B2E65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4517448" y="2840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</p:grpSp>
      <p:cxnSp>
        <p:nvCxnSpPr>
          <p:cNvPr id="296" name="Прямая со стрелкой 295">
            <a:extLst>
              <a:ext uri="{FF2B5EF4-FFF2-40B4-BE49-F238E27FC236}">
                <a16:creationId xmlns:a16="http://schemas.microsoft.com/office/drawing/2014/main" id="{C0500398-48B9-B2EA-EDA8-CEF994137F3F}"/>
              </a:ext>
            </a:extLst>
          </p:cNvPr>
          <p:cNvCxnSpPr>
            <a:cxnSpLocks/>
            <a:endCxn id="293" idx="0"/>
          </p:cNvCxnSpPr>
          <p:nvPr/>
        </p:nvCxnSpPr>
        <p:spPr>
          <a:xfrm>
            <a:off x="5897201" y="2951159"/>
            <a:ext cx="544410" cy="18402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Прямая со стрелкой 298">
            <a:extLst>
              <a:ext uri="{FF2B5EF4-FFF2-40B4-BE49-F238E27FC236}">
                <a16:creationId xmlns:a16="http://schemas.microsoft.com/office/drawing/2014/main" id="{5F47E643-E12E-6EB4-F062-CDA1B3A296AE}"/>
              </a:ext>
            </a:extLst>
          </p:cNvPr>
          <p:cNvCxnSpPr>
            <a:stCxn id="279" idx="3"/>
            <a:endCxn id="293" idx="3"/>
          </p:cNvCxnSpPr>
          <p:nvPr/>
        </p:nvCxnSpPr>
        <p:spPr>
          <a:xfrm flipV="1">
            <a:off x="5897201" y="3375833"/>
            <a:ext cx="544410" cy="1344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C67EEC20-88E9-19F0-53E6-EF436532F690}"/>
              </a:ext>
            </a:extLst>
          </p:cNvPr>
          <p:cNvSpPr txBox="1"/>
          <p:nvPr/>
        </p:nvSpPr>
        <p:spPr>
          <a:xfrm>
            <a:off x="100389" y="1174605"/>
            <a:ext cx="3688811" cy="2637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Используется N-Layer архитектура: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1. </a:t>
            </a:r>
            <a:r>
              <a:rPr lang="ru-RU" b="1" dirty="0">
                <a:solidFill>
                  <a:schemeClr val="bg1"/>
                </a:solidFill>
              </a:rPr>
              <a:t>Контроллеры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2. </a:t>
            </a:r>
            <a:r>
              <a:rPr lang="ru-RU" b="1" dirty="0">
                <a:solidFill>
                  <a:schemeClr val="bg1"/>
                </a:solidFill>
              </a:rPr>
              <a:t>Сервисы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3. </a:t>
            </a:r>
            <a:r>
              <a:rPr lang="ru-RU" b="1" dirty="0">
                <a:solidFill>
                  <a:schemeClr val="bg1"/>
                </a:solidFill>
              </a:rPr>
              <a:t>Репозитории.</a:t>
            </a:r>
            <a:endParaRPr lang="en-US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У каждого слоя своя ответственность и он не знает о существовании других слоев. Это обеспечивает гибкость и тестируемость. </a:t>
            </a:r>
          </a:p>
        </p:txBody>
      </p:sp>
      <p:grpSp>
        <p:nvGrpSpPr>
          <p:cNvPr id="385" name="Google Shape;9766;p77">
            <a:extLst>
              <a:ext uri="{FF2B5EF4-FFF2-40B4-BE49-F238E27FC236}">
                <a16:creationId xmlns:a16="http://schemas.microsoft.com/office/drawing/2014/main" id="{7A64AE01-A6D0-60E4-1E26-5EFE6976FB8E}"/>
              </a:ext>
            </a:extLst>
          </p:cNvPr>
          <p:cNvGrpSpPr/>
          <p:nvPr/>
        </p:nvGrpSpPr>
        <p:grpSpPr>
          <a:xfrm>
            <a:off x="7661191" y="132752"/>
            <a:ext cx="1226500" cy="1293324"/>
            <a:chOff x="4206459" y="1191441"/>
            <a:chExt cx="712557" cy="785901"/>
          </a:xfrm>
        </p:grpSpPr>
        <p:sp>
          <p:nvSpPr>
            <p:cNvPr id="386" name="Google Shape;9767;p77">
              <a:extLst>
                <a:ext uri="{FF2B5EF4-FFF2-40B4-BE49-F238E27FC236}">
                  <a16:creationId xmlns:a16="http://schemas.microsoft.com/office/drawing/2014/main" id="{627E986B-714E-46DB-2260-137295E32CD0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768;p77">
              <a:extLst>
                <a:ext uri="{FF2B5EF4-FFF2-40B4-BE49-F238E27FC236}">
                  <a16:creationId xmlns:a16="http://schemas.microsoft.com/office/drawing/2014/main" id="{AA9CC7D3-AD05-D516-E7A7-525C90DFAD48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9769;p77">
              <a:extLst>
                <a:ext uri="{FF2B5EF4-FFF2-40B4-BE49-F238E27FC236}">
                  <a16:creationId xmlns:a16="http://schemas.microsoft.com/office/drawing/2014/main" id="{BD99BC11-5250-6D1E-15E0-17FE80B1E031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9770;p77">
              <a:extLst>
                <a:ext uri="{FF2B5EF4-FFF2-40B4-BE49-F238E27FC236}">
                  <a16:creationId xmlns:a16="http://schemas.microsoft.com/office/drawing/2014/main" id="{8225EC79-4D2C-5282-E1C2-986A39235861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9771;p77">
              <a:extLst>
                <a:ext uri="{FF2B5EF4-FFF2-40B4-BE49-F238E27FC236}">
                  <a16:creationId xmlns:a16="http://schemas.microsoft.com/office/drawing/2014/main" id="{A75018B9-F520-FFCF-4D2C-B25FEEB07593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420" name="Google Shape;9772;p77">
                <a:extLst>
                  <a:ext uri="{FF2B5EF4-FFF2-40B4-BE49-F238E27FC236}">
                    <a16:creationId xmlns:a16="http://schemas.microsoft.com/office/drawing/2014/main" id="{1E0FB936-B6BB-B52B-C750-ECAF821B0170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9773;p77">
                <a:extLst>
                  <a:ext uri="{FF2B5EF4-FFF2-40B4-BE49-F238E27FC236}">
                    <a16:creationId xmlns:a16="http://schemas.microsoft.com/office/drawing/2014/main" id="{135FA01B-1581-692B-AD84-92A262BEDE55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9774;p77">
                <a:extLst>
                  <a:ext uri="{FF2B5EF4-FFF2-40B4-BE49-F238E27FC236}">
                    <a16:creationId xmlns:a16="http://schemas.microsoft.com/office/drawing/2014/main" id="{17C05012-21A5-52D7-D550-FD2E1DFC4913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9775;p77">
                <a:extLst>
                  <a:ext uri="{FF2B5EF4-FFF2-40B4-BE49-F238E27FC236}">
                    <a16:creationId xmlns:a16="http://schemas.microsoft.com/office/drawing/2014/main" id="{469EB96F-AF22-ECAD-BD16-B54C3A816683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9776;p77">
              <a:extLst>
                <a:ext uri="{FF2B5EF4-FFF2-40B4-BE49-F238E27FC236}">
                  <a16:creationId xmlns:a16="http://schemas.microsoft.com/office/drawing/2014/main" id="{25FADED5-1D70-11E3-FA16-90E41DD9CFE0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416" name="Google Shape;9777;p77">
                <a:extLst>
                  <a:ext uri="{FF2B5EF4-FFF2-40B4-BE49-F238E27FC236}">
                    <a16:creationId xmlns:a16="http://schemas.microsoft.com/office/drawing/2014/main" id="{C3FFD0C7-F7E1-EEA6-68C2-F15A1DE5CB79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9778;p77">
                <a:extLst>
                  <a:ext uri="{FF2B5EF4-FFF2-40B4-BE49-F238E27FC236}">
                    <a16:creationId xmlns:a16="http://schemas.microsoft.com/office/drawing/2014/main" id="{2855B930-C8D0-F1D0-96A9-DA0563A0F335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9779;p77">
                <a:extLst>
                  <a:ext uri="{FF2B5EF4-FFF2-40B4-BE49-F238E27FC236}">
                    <a16:creationId xmlns:a16="http://schemas.microsoft.com/office/drawing/2014/main" id="{094524FD-61D6-6478-C0E0-517584143A1E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9780;p77">
                <a:extLst>
                  <a:ext uri="{FF2B5EF4-FFF2-40B4-BE49-F238E27FC236}">
                    <a16:creationId xmlns:a16="http://schemas.microsoft.com/office/drawing/2014/main" id="{FC3EC780-DF14-0F6A-4142-32A16DCB63DB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" name="Google Shape;9781;p77">
              <a:extLst>
                <a:ext uri="{FF2B5EF4-FFF2-40B4-BE49-F238E27FC236}">
                  <a16:creationId xmlns:a16="http://schemas.microsoft.com/office/drawing/2014/main" id="{BE8D1E15-A9AA-84CD-0A0A-1EDD0908B0B7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412" name="Google Shape;9782;p77">
                <a:extLst>
                  <a:ext uri="{FF2B5EF4-FFF2-40B4-BE49-F238E27FC236}">
                    <a16:creationId xmlns:a16="http://schemas.microsoft.com/office/drawing/2014/main" id="{8CC66C46-9750-9A22-A792-72D7A9605879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9783;p77">
                <a:extLst>
                  <a:ext uri="{FF2B5EF4-FFF2-40B4-BE49-F238E27FC236}">
                    <a16:creationId xmlns:a16="http://schemas.microsoft.com/office/drawing/2014/main" id="{8F7BE858-EDB5-3EA8-E298-98F892EE6BCF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9784;p77">
                <a:extLst>
                  <a:ext uri="{FF2B5EF4-FFF2-40B4-BE49-F238E27FC236}">
                    <a16:creationId xmlns:a16="http://schemas.microsoft.com/office/drawing/2014/main" id="{240FFD7C-25CD-2D85-24BE-A2FF787E5DE7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9785;p77">
                <a:extLst>
                  <a:ext uri="{FF2B5EF4-FFF2-40B4-BE49-F238E27FC236}">
                    <a16:creationId xmlns:a16="http://schemas.microsoft.com/office/drawing/2014/main" id="{9A97C5D0-5F87-5AF6-8596-D1EDFDC80800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9786;p77">
              <a:extLst>
                <a:ext uri="{FF2B5EF4-FFF2-40B4-BE49-F238E27FC236}">
                  <a16:creationId xmlns:a16="http://schemas.microsoft.com/office/drawing/2014/main" id="{97584206-68D6-790B-E5BE-DB4706A7A9D1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408" name="Google Shape;9787;p77">
                <a:extLst>
                  <a:ext uri="{FF2B5EF4-FFF2-40B4-BE49-F238E27FC236}">
                    <a16:creationId xmlns:a16="http://schemas.microsoft.com/office/drawing/2014/main" id="{3C45B060-4E50-B6D6-DB02-042C0D92843B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9788;p77">
                <a:extLst>
                  <a:ext uri="{FF2B5EF4-FFF2-40B4-BE49-F238E27FC236}">
                    <a16:creationId xmlns:a16="http://schemas.microsoft.com/office/drawing/2014/main" id="{76B7A0FE-C917-9019-32B3-B97A74A44BC5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9789;p77">
                <a:extLst>
                  <a:ext uri="{FF2B5EF4-FFF2-40B4-BE49-F238E27FC236}">
                    <a16:creationId xmlns:a16="http://schemas.microsoft.com/office/drawing/2014/main" id="{616E356E-E2F2-1617-1402-77A6406C92B6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9790;p77">
                <a:extLst>
                  <a:ext uri="{FF2B5EF4-FFF2-40B4-BE49-F238E27FC236}">
                    <a16:creationId xmlns:a16="http://schemas.microsoft.com/office/drawing/2014/main" id="{12E88AC9-B39C-342C-32B1-ED182EBBB930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4" name="Google Shape;9791;p77">
              <a:extLst>
                <a:ext uri="{FF2B5EF4-FFF2-40B4-BE49-F238E27FC236}">
                  <a16:creationId xmlns:a16="http://schemas.microsoft.com/office/drawing/2014/main" id="{A15691DB-B8FD-E979-EA33-2F1146126A23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792;p77">
              <a:extLst>
                <a:ext uri="{FF2B5EF4-FFF2-40B4-BE49-F238E27FC236}">
                  <a16:creationId xmlns:a16="http://schemas.microsoft.com/office/drawing/2014/main" id="{E0E25006-3824-B943-DF5B-52013812D10A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793;p77">
              <a:extLst>
                <a:ext uri="{FF2B5EF4-FFF2-40B4-BE49-F238E27FC236}">
                  <a16:creationId xmlns:a16="http://schemas.microsoft.com/office/drawing/2014/main" id="{2D50D2A3-6B5A-4104-4B31-B457F78C469A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794;p77">
              <a:extLst>
                <a:ext uri="{FF2B5EF4-FFF2-40B4-BE49-F238E27FC236}">
                  <a16:creationId xmlns:a16="http://schemas.microsoft.com/office/drawing/2014/main" id="{2D02920A-BEFB-0C8F-6643-2E9DD8F7D1EF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" name="Google Shape;9795;p77">
              <a:extLst>
                <a:ext uri="{FF2B5EF4-FFF2-40B4-BE49-F238E27FC236}">
                  <a16:creationId xmlns:a16="http://schemas.microsoft.com/office/drawing/2014/main" id="{D2F0F5EC-513E-0320-9252-B519BE093E4A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404" name="Google Shape;9796;p77">
                <a:extLst>
                  <a:ext uri="{FF2B5EF4-FFF2-40B4-BE49-F238E27FC236}">
                    <a16:creationId xmlns:a16="http://schemas.microsoft.com/office/drawing/2014/main" id="{0C56DC1A-C978-E556-64C1-BEFEA6247327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9797;p77">
                <a:extLst>
                  <a:ext uri="{FF2B5EF4-FFF2-40B4-BE49-F238E27FC236}">
                    <a16:creationId xmlns:a16="http://schemas.microsoft.com/office/drawing/2014/main" id="{7B1B75B5-6795-0C3F-7140-3D010B07D386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9798;p77">
                <a:extLst>
                  <a:ext uri="{FF2B5EF4-FFF2-40B4-BE49-F238E27FC236}">
                    <a16:creationId xmlns:a16="http://schemas.microsoft.com/office/drawing/2014/main" id="{8FD8D703-DE75-31E9-066B-F7371E4A3194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9799;p77">
                <a:extLst>
                  <a:ext uri="{FF2B5EF4-FFF2-40B4-BE49-F238E27FC236}">
                    <a16:creationId xmlns:a16="http://schemas.microsoft.com/office/drawing/2014/main" id="{B9E1766B-3126-6086-9F80-83513C595C45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9800;p77">
              <a:extLst>
                <a:ext uri="{FF2B5EF4-FFF2-40B4-BE49-F238E27FC236}">
                  <a16:creationId xmlns:a16="http://schemas.microsoft.com/office/drawing/2014/main" id="{D69C22D3-0648-DCFD-08A4-74962E373694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400" name="Google Shape;9801;p77">
                <a:extLst>
                  <a:ext uri="{FF2B5EF4-FFF2-40B4-BE49-F238E27FC236}">
                    <a16:creationId xmlns:a16="http://schemas.microsoft.com/office/drawing/2014/main" id="{EEB42D91-8AC4-4CA5-A4C8-C147651AB946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9802;p77">
                <a:extLst>
                  <a:ext uri="{FF2B5EF4-FFF2-40B4-BE49-F238E27FC236}">
                    <a16:creationId xmlns:a16="http://schemas.microsoft.com/office/drawing/2014/main" id="{14C86CF1-B7BB-55A7-A644-229DDEDC5B98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9803;p77">
                <a:extLst>
                  <a:ext uri="{FF2B5EF4-FFF2-40B4-BE49-F238E27FC236}">
                    <a16:creationId xmlns:a16="http://schemas.microsoft.com/office/drawing/2014/main" id="{43F79DD9-0E58-69FF-C6F7-CB47E41E2ABD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9804;p77">
                <a:extLst>
                  <a:ext uri="{FF2B5EF4-FFF2-40B4-BE49-F238E27FC236}">
                    <a16:creationId xmlns:a16="http://schemas.microsoft.com/office/drawing/2014/main" id="{87F631EC-7639-99C0-92A7-795D37D01152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16CAB4F6-D3D8-8C31-50F9-CD1D4C508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>
            <a:extLst>
              <a:ext uri="{FF2B5EF4-FFF2-40B4-BE49-F238E27FC236}">
                <a16:creationId xmlns:a16="http://schemas.microsoft.com/office/drawing/2014/main" id="{9AD4F6EA-4A31-0946-448B-9AB3CE0AF2C2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472738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Паттерн проектирования</a:t>
            </a:r>
            <a:r>
              <a:rPr lang="en-US" dirty="0"/>
              <a:t> WPF</a:t>
            </a:r>
            <a:endParaRPr dirty="0"/>
          </a:p>
        </p:txBody>
      </p:sp>
      <p:cxnSp>
        <p:nvCxnSpPr>
          <p:cNvPr id="234" name="Google Shape;234;p46">
            <a:extLst>
              <a:ext uri="{FF2B5EF4-FFF2-40B4-BE49-F238E27FC236}">
                <a16:creationId xmlns:a16="http://schemas.microsoft.com/office/drawing/2014/main" id="{DC4B0A6F-C1DE-425D-6627-1A15892D9D54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76F5E634-6431-C0B0-2D94-C443AD0CC0ED}"/>
              </a:ext>
            </a:extLst>
          </p:cNvPr>
          <p:cNvSpPr txBox="1"/>
          <p:nvPr/>
        </p:nvSpPr>
        <p:spPr>
          <a:xfrm>
            <a:off x="121577" y="1120998"/>
            <a:ext cx="3511723" cy="2314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Используется Паттерн: </a:t>
            </a:r>
            <a:r>
              <a:rPr lang="en-US" b="1" dirty="0">
                <a:solidFill>
                  <a:schemeClr val="bg1"/>
                </a:solidFill>
              </a:rPr>
              <a:t>Code-Behind</a:t>
            </a:r>
            <a:r>
              <a:rPr lang="ru-RU" b="1" dirty="0">
                <a:solidFill>
                  <a:schemeClr val="bg1"/>
                </a:solidFill>
              </a:rPr>
              <a:t>: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1. </a:t>
            </a:r>
            <a:r>
              <a:rPr lang="ru-RU" b="1" dirty="0">
                <a:solidFill>
                  <a:schemeClr val="bg1"/>
                </a:solidFill>
              </a:rPr>
              <a:t>Страницы 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2. </a:t>
            </a:r>
            <a:r>
              <a:rPr lang="ru-RU" b="1" dirty="0">
                <a:solidFill>
                  <a:schemeClr val="bg1"/>
                </a:solidFill>
              </a:rPr>
              <a:t>Сервис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3. </a:t>
            </a:r>
            <a:r>
              <a:rPr lang="ru-RU" b="1" dirty="0">
                <a:solidFill>
                  <a:schemeClr val="bg1"/>
                </a:solidFill>
              </a:rPr>
              <a:t>Передача</a:t>
            </a:r>
          </a:p>
          <a:p>
            <a:pPr lvl="3"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Показывает последовательность каждого слоя.  </a:t>
            </a:r>
          </a:p>
          <a:p>
            <a:pPr marL="180000" lvl="3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</a:endParaRPr>
          </a:p>
        </p:txBody>
      </p:sp>
      <p:grpSp>
        <p:nvGrpSpPr>
          <p:cNvPr id="8" name="Рисунок 4">
            <a:extLst>
              <a:ext uri="{FF2B5EF4-FFF2-40B4-BE49-F238E27FC236}">
                <a16:creationId xmlns:a16="http://schemas.microsoft.com/office/drawing/2014/main" id="{8734ACFF-6F65-54CE-4ABC-BF9927655FFD}"/>
              </a:ext>
            </a:extLst>
          </p:cNvPr>
          <p:cNvGrpSpPr/>
          <p:nvPr/>
        </p:nvGrpSpPr>
        <p:grpSpPr>
          <a:xfrm>
            <a:off x="4247775" y="1269772"/>
            <a:ext cx="3744275" cy="2568275"/>
            <a:chOff x="4450222" y="1269771"/>
            <a:chExt cx="3744275" cy="2568275"/>
          </a:xfrm>
          <a:solidFill>
            <a:schemeClr val="tx1"/>
          </a:solidFill>
        </p:grpSpPr>
        <p:grpSp>
          <p:nvGrpSpPr>
            <p:cNvPr id="9" name="Рисунок 4">
              <a:extLst>
                <a:ext uri="{FF2B5EF4-FFF2-40B4-BE49-F238E27FC236}">
                  <a16:creationId xmlns:a16="http://schemas.microsoft.com/office/drawing/2014/main" id="{26AA9A62-2989-AC39-E763-401586C047D2}"/>
                </a:ext>
              </a:extLst>
            </p:cNvPr>
            <p:cNvGrpSpPr/>
            <p:nvPr/>
          </p:nvGrpSpPr>
          <p:grpSpPr>
            <a:xfrm>
              <a:off x="6072290" y="1425219"/>
              <a:ext cx="484998" cy="94620"/>
              <a:chOff x="6072290" y="1425219"/>
              <a:chExt cx="484998" cy="94620"/>
            </a:xfrm>
            <a:solidFill>
              <a:schemeClr val="tx1"/>
            </a:solidFill>
          </p:grpSpPr>
          <p:sp>
            <p:nvSpPr>
              <p:cNvPr id="10" name="Полилиния: фигура 9">
                <a:extLst>
                  <a:ext uri="{FF2B5EF4-FFF2-40B4-BE49-F238E27FC236}">
                    <a16:creationId xmlns:a16="http://schemas.microsoft.com/office/drawing/2014/main" id="{E858CFBC-2519-C3DE-0A83-46AB3B60C664}"/>
                  </a:ext>
                </a:extLst>
              </p:cNvPr>
              <p:cNvSpPr/>
              <p:nvPr/>
            </p:nvSpPr>
            <p:spPr>
              <a:xfrm>
                <a:off x="6072290" y="1472529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11" name="Полилиния: фигура 10">
                <a:extLst>
                  <a:ext uri="{FF2B5EF4-FFF2-40B4-BE49-F238E27FC236}">
                    <a16:creationId xmlns:a16="http://schemas.microsoft.com/office/drawing/2014/main" id="{1A8F62B7-F624-7258-A0F6-7EAA1E3D50A8}"/>
                  </a:ext>
                </a:extLst>
              </p:cNvPr>
              <p:cNvSpPr/>
              <p:nvPr/>
            </p:nvSpPr>
            <p:spPr>
              <a:xfrm>
                <a:off x="6462668" y="1425219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12" name="Рисунок 4">
              <a:extLst>
                <a:ext uri="{FF2B5EF4-FFF2-40B4-BE49-F238E27FC236}">
                  <a16:creationId xmlns:a16="http://schemas.microsoft.com/office/drawing/2014/main" id="{A251B359-C3E0-0C98-B584-54BC9CA69A09}"/>
                </a:ext>
              </a:extLst>
            </p:cNvPr>
            <p:cNvGrpSpPr/>
            <p:nvPr/>
          </p:nvGrpSpPr>
          <p:grpSpPr>
            <a:xfrm>
              <a:off x="5213946" y="1675288"/>
              <a:ext cx="94620" cy="660722"/>
              <a:chOff x="5213946" y="1675288"/>
              <a:chExt cx="94620" cy="660722"/>
            </a:xfrm>
            <a:solidFill>
              <a:schemeClr val="tx1"/>
            </a:solidFill>
          </p:grpSpPr>
          <p:sp>
            <p:nvSpPr>
              <p:cNvPr id="13" name="Полилиния: фигура 12">
                <a:extLst>
                  <a:ext uri="{FF2B5EF4-FFF2-40B4-BE49-F238E27FC236}">
                    <a16:creationId xmlns:a16="http://schemas.microsoft.com/office/drawing/2014/main" id="{BAEF7ECA-1F7C-96A1-753B-0B570D4F315A}"/>
                  </a:ext>
                </a:extLst>
              </p:cNvPr>
              <p:cNvSpPr/>
              <p:nvPr/>
            </p:nvSpPr>
            <p:spPr>
              <a:xfrm>
                <a:off x="5261256" y="1675288"/>
                <a:ext cx="13517" cy="589757"/>
              </a:xfrm>
              <a:custGeom>
                <a:avLst/>
                <a:gdLst>
                  <a:gd name="csX0" fmla="*/ 0 w 13517"/>
                  <a:gd name="csY0" fmla="*/ 0 h 589757"/>
                  <a:gd name="csX1" fmla="*/ 0 w 13517"/>
                  <a:gd name="csY1" fmla="*/ 589757 h 58975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13517" h="589757">
                    <a:moveTo>
                      <a:pt x="0" y="0"/>
                    </a:moveTo>
                    <a:lnTo>
                      <a:pt x="0" y="589757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id="{290B6FDB-B4D7-C088-6436-E33226FD8D05}"/>
                  </a:ext>
                </a:extLst>
              </p:cNvPr>
              <p:cNvSpPr/>
              <p:nvPr/>
            </p:nvSpPr>
            <p:spPr>
              <a:xfrm>
                <a:off x="5213946" y="2241390"/>
                <a:ext cx="94620" cy="94620"/>
              </a:xfrm>
              <a:custGeom>
                <a:avLst/>
                <a:gdLst>
                  <a:gd name="csX0" fmla="*/ 47310 w 94620"/>
                  <a:gd name="csY0" fmla="*/ 94621 h 94620"/>
                  <a:gd name="csX1" fmla="*/ 0 w 94620"/>
                  <a:gd name="csY1" fmla="*/ 0 h 94620"/>
                  <a:gd name="csX2" fmla="*/ 47310 w 94620"/>
                  <a:gd name="csY2" fmla="*/ 23655 h 94620"/>
                  <a:gd name="csX3" fmla="*/ 94621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47310" y="94621"/>
                    </a:moveTo>
                    <a:lnTo>
                      <a:pt x="0" y="0"/>
                    </a:lnTo>
                    <a:lnTo>
                      <a:pt x="47310" y="23655"/>
                    </a:lnTo>
                    <a:lnTo>
                      <a:pt x="94621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15" name="Рисунок 4">
              <a:extLst>
                <a:ext uri="{FF2B5EF4-FFF2-40B4-BE49-F238E27FC236}">
                  <a16:creationId xmlns:a16="http://schemas.microsoft.com/office/drawing/2014/main" id="{5DB6BB11-872C-DB20-2589-EB3AA9BDE4FD}"/>
                </a:ext>
              </a:extLst>
            </p:cNvPr>
            <p:cNvGrpSpPr/>
            <p:nvPr/>
          </p:nvGrpSpPr>
          <p:grpSpPr>
            <a:xfrm>
              <a:off x="4450222" y="1269771"/>
              <a:ext cx="1622068" cy="405517"/>
              <a:chOff x="4450222" y="1269771"/>
              <a:chExt cx="1622068" cy="405517"/>
            </a:xfrm>
            <a:solidFill>
              <a:schemeClr val="tx1"/>
            </a:solidFill>
          </p:grpSpPr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08B7EE8-2CFE-AF77-64F9-C5B70ED226DB}"/>
                  </a:ext>
                </a:extLst>
              </p:cNvPr>
              <p:cNvSpPr/>
              <p:nvPr/>
            </p:nvSpPr>
            <p:spPr>
              <a:xfrm>
                <a:off x="4450222" y="1269771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90B66BAE-C282-46CB-CD96-D9AD75B183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4463739" y="1384667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18" name="Рисунок 4">
              <a:extLst>
                <a:ext uri="{FF2B5EF4-FFF2-40B4-BE49-F238E27FC236}">
                  <a16:creationId xmlns:a16="http://schemas.microsoft.com/office/drawing/2014/main" id="{6E8152F4-54EB-0008-A691-85EE76C6899C}"/>
                </a:ext>
              </a:extLst>
            </p:cNvPr>
            <p:cNvGrpSpPr/>
            <p:nvPr/>
          </p:nvGrpSpPr>
          <p:grpSpPr>
            <a:xfrm>
              <a:off x="6572428" y="1269771"/>
              <a:ext cx="1622068" cy="405517"/>
              <a:chOff x="6572428" y="1269771"/>
              <a:chExt cx="1622068" cy="405517"/>
            </a:xfrm>
            <a:solidFill>
              <a:schemeClr val="tx1"/>
            </a:solidFill>
          </p:grpSpPr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5667585-9F51-043D-1AAA-A3AF7348FFE9}"/>
                  </a:ext>
                </a:extLst>
              </p:cNvPr>
              <p:cNvSpPr/>
              <p:nvPr/>
            </p:nvSpPr>
            <p:spPr>
              <a:xfrm>
                <a:off x="6572428" y="1269771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0" name="Рисунок 19">
                <a:extLst>
                  <a:ext uri="{FF2B5EF4-FFF2-40B4-BE49-F238E27FC236}">
                    <a16:creationId xmlns:a16="http://schemas.microsoft.com/office/drawing/2014/main" id="{1600F375-635E-8C70-655A-CCA6283B8E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</a:blip>
              <a:stretch>
                <a:fillRect/>
              </a:stretch>
            </p:blipFill>
            <p:spPr>
              <a:xfrm>
                <a:off x="6585946" y="1384667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1" name="Рисунок 4">
              <a:extLst>
                <a:ext uri="{FF2B5EF4-FFF2-40B4-BE49-F238E27FC236}">
                  <a16:creationId xmlns:a16="http://schemas.microsoft.com/office/drawing/2014/main" id="{4C199138-FAD0-7BD0-91AE-DF8D6B8719BB}"/>
                </a:ext>
              </a:extLst>
            </p:cNvPr>
            <p:cNvGrpSpPr/>
            <p:nvPr/>
          </p:nvGrpSpPr>
          <p:grpSpPr>
            <a:xfrm>
              <a:off x="6072290" y="2506598"/>
              <a:ext cx="484998" cy="94620"/>
              <a:chOff x="6072290" y="2506598"/>
              <a:chExt cx="484998" cy="94620"/>
            </a:xfrm>
            <a:solidFill>
              <a:schemeClr val="tx1"/>
            </a:solidFill>
          </p:grpSpPr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FB8AEB86-367D-5C21-CA1C-F83E6BD0F51B}"/>
                  </a:ext>
                </a:extLst>
              </p:cNvPr>
              <p:cNvSpPr/>
              <p:nvPr/>
            </p:nvSpPr>
            <p:spPr>
              <a:xfrm>
                <a:off x="6072290" y="2553908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F993A54C-7A81-7CA9-5B5A-4E32E784E77B}"/>
                  </a:ext>
                </a:extLst>
              </p:cNvPr>
              <p:cNvSpPr/>
              <p:nvPr/>
            </p:nvSpPr>
            <p:spPr>
              <a:xfrm>
                <a:off x="6462668" y="2506598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4" name="Рисунок 4">
              <a:extLst>
                <a:ext uri="{FF2B5EF4-FFF2-40B4-BE49-F238E27FC236}">
                  <a16:creationId xmlns:a16="http://schemas.microsoft.com/office/drawing/2014/main" id="{3A1B196D-3F8F-FF76-A22C-8DE9751FD7C2}"/>
                </a:ext>
              </a:extLst>
            </p:cNvPr>
            <p:cNvGrpSpPr/>
            <p:nvPr/>
          </p:nvGrpSpPr>
          <p:grpSpPr>
            <a:xfrm>
              <a:off x="5213946" y="2756667"/>
              <a:ext cx="94620" cy="660722"/>
              <a:chOff x="5213946" y="2756667"/>
              <a:chExt cx="94620" cy="660722"/>
            </a:xfrm>
            <a:solidFill>
              <a:schemeClr val="tx1"/>
            </a:solidFill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0A55060D-F886-65C3-0DB0-23CC72FB517C}"/>
                  </a:ext>
                </a:extLst>
              </p:cNvPr>
              <p:cNvSpPr/>
              <p:nvPr/>
            </p:nvSpPr>
            <p:spPr>
              <a:xfrm>
                <a:off x="5261256" y="2756667"/>
                <a:ext cx="13517" cy="589757"/>
              </a:xfrm>
              <a:custGeom>
                <a:avLst/>
                <a:gdLst>
                  <a:gd name="csX0" fmla="*/ 0 w 13517"/>
                  <a:gd name="csY0" fmla="*/ 0 h 589757"/>
                  <a:gd name="csX1" fmla="*/ 0 w 13517"/>
                  <a:gd name="csY1" fmla="*/ 589757 h 58975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13517" h="589757">
                    <a:moveTo>
                      <a:pt x="0" y="0"/>
                    </a:moveTo>
                    <a:lnTo>
                      <a:pt x="0" y="589757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8D2169E3-2735-E820-722E-101AF12D8BB3}"/>
                  </a:ext>
                </a:extLst>
              </p:cNvPr>
              <p:cNvSpPr/>
              <p:nvPr/>
            </p:nvSpPr>
            <p:spPr>
              <a:xfrm>
                <a:off x="5213946" y="3322769"/>
                <a:ext cx="94620" cy="94620"/>
              </a:xfrm>
              <a:custGeom>
                <a:avLst/>
                <a:gdLst>
                  <a:gd name="csX0" fmla="*/ 47310 w 94620"/>
                  <a:gd name="csY0" fmla="*/ 94621 h 94620"/>
                  <a:gd name="csX1" fmla="*/ 0 w 94620"/>
                  <a:gd name="csY1" fmla="*/ 0 h 94620"/>
                  <a:gd name="csX2" fmla="*/ 47310 w 94620"/>
                  <a:gd name="csY2" fmla="*/ 23655 h 94620"/>
                  <a:gd name="csX3" fmla="*/ 94621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47310" y="94621"/>
                    </a:moveTo>
                    <a:lnTo>
                      <a:pt x="0" y="0"/>
                    </a:lnTo>
                    <a:lnTo>
                      <a:pt x="47310" y="23655"/>
                    </a:lnTo>
                    <a:lnTo>
                      <a:pt x="94621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7" name="Рисунок 4">
              <a:extLst>
                <a:ext uri="{FF2B5EF4-FFF2-40B4-BE49-F238E27FC236}">
                  <a16:creationId xmlns:a16="http://schemas.microsoft.com/office/drawing/2014/main" id="{3D7A1024-D548-EE02-560A-41BC9D6A6507}"/>
                </a:ext>
              </a:extLst>
            </p:cNvPr>
            <p:cNvGrpSpPr/>
            <p:nvPr/>
          </p:nvGrpSpPr>
          <p:grpSpPr>
            <a:xfrm>
              <a:off x="4450222" y="2351150"/>
              <a:ext cx="1622068" cy="405517"/>
              <a:chOff x="4450222" y="2351150"/>
              <a:chExt cx="1622068" cy="405517"/>
            </a:xfrm>
            <a:solidFill>
              <a:schemeClr val="tx1"/>
            </a:solidFill>
          </p:grpSpPr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C9185BDF-1C5E-8708-699C-FA0B8868032C}"/>
                  </a:ext>
                </a:extLst>
              </p:cNvPr>
              <p:cNvSpPr/>
              <p:nvPr/>
            </p:nvSpPr>
            <p:spPr>
              <a:xfrm>
                <a:off x="4450222" y="2351150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" name="Рисунок 28">
                <a:extLst>
                  <a:ext uri="{FF2B5EF4-FFF2-40B4-BE49-F238E27FC236}">
                    <a16:creationId xmlns:a16="http://schemas.microsoft.com/office/drawing/2014/main" id="{8BCB02D4-5E02-5C77-D024-93DB583B03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</a:blip>
              <a:stretch>
                <a:fillRect/>
              </a:stretch>
            </p:blipFill>
            <p:spPr>
              <a:xfrm>
                <a:off x="4463739" y="246604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30" name="Рисунок 4">
              <a:extLst>
                <a:ext uri="{FF2B5EF4-FFF2-40B4-BE49-F238E27FC236}">
                  <a16:creationId xmlns:a16="http://schemas.microsoft.com/office/drawing/2014/main" id="{B0E904C1-203D-A26E-0861-12702E161659}"/>
                </a:ext>
              </a:extLst>
            </p:cNvPr>
            <p:cNvGrpSpPr/>
            <p:nvPr/>
          </p:nvGrpSpPr>
          <p:grpSpPr>
            <a:xfrm>
              <a:off x="6072290" y="3587977"/>
              <a:ext cx="484998" cy="94620"/>
              <a:chOff x="6072290" y="3587977"/>
              <a:chExt cx="484998" cy="94620"/>
            </a:xfrm>
            <a:solidFill>
              <a:schemeClr val="tx1"/>
            </a:solidFill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F61322D2-CF22-98AB-DF3D-3F153B6D0CFB}"/>
                  </a:ext>
                </a:extLst>
              </p:cNvPr>
              <p:cNvSpPr/>
              <p:nvPr/>
            </p:nvSpPr>
            <p:spPr>
              <a:xfrm>
                <a:off x="6072290" y="3635288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24" name="Полилиния: фигура 223">
                <a:extLst>
                  <a:ext uri="{FF2B5EF4-FFF2-40B4-BE49-F238E27FC236}">
                    <a16:creationId xmlns:a16="http://schemas.microsoft.com/office/drawing/2014/main" id="{52EC0D95-A91D-0766-348E-B365C6AEE9EC}"/>
                  </a:ext>
                </a:extLst>
              </p:cNvPr>
              <p:cNvSpPr/>
              <p:nvPr/>
            </p:nvSpPr>
            <p:spPr>
              <a:xfrm>
                <a:off x="6462668" y="3587977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35" name="Рисунок 4">
              <a:extLst>
                <a:ext uri="{FF2B5EF4-FFF2-40B4-BE49-F238E27FC236}">
                  <a16:creationId xmlns:a16="http://schemas.microsoft.com/office/drawing/2014/main" id="{686A739E-2B7D-720B-8A08-C54267A53FD4}"/>
                </a:ext>
              </a:extLst>
            </p:cNvPr>
            <p:cNvGrpSpPr/>
            <p:nvPr/>
          </p:nvGrpSpPr>
          <p:grpSpPr>
            <a:xfrm>
              <a:off x="4450222" y="3432529"/>
              <a:ext cx="1622068" cy="405517"/>
              <a:chOff x="4450222" y="3432529"/>
              <a:chExt cx="1622068" cy="405517"/>
            </a:xfrm>
            <a:solidFill>
              <a:schemeClr val="tx1"/>
            </a:solidFill>
          </p:grpSpPr>
          <p:sp>
            <p:nvSpPr>
              <p:cNvPr id="236" name="Прямоугольник 235">
                <a:extLst>
                  <a:ext uri="{FF2B5EF4-FFF2-40B4-BE49-F238E27FC236}">
                    <a16:creationId xmlns:a16="http://schemas.microsoft.com/office/drawing/2014/main" id="{1CAB4276-21CA-AA3A-9D2F-6AB57DC573A1}"/>
                  </a:ext>
                </a:extLst>
              </p:cNvPr>
              <p:cNvSpPr/>
              <p:nvPr/>
            </p:nvSpPr>
            <p:spPr>
              <a:xfrm>
                <a:off x="4450222" y="3432529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37" name="Рисунок 236">
                <a:extLst>
                  <a:ext uri="{FF2B5EF4-FFF2-40B4-BE49-F238E27FC236}">
                    <a16:creationId xmlns:a16="http://schemas.microsoft.com/office/drawing/2014/main" id="{D7132DAB-8300-F0AB-E53B-8E3B3B66BD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</a:blip>
              <a:stretch>
                <a:fillRect/>
              </a:stretch>
            </p:blipFill>
            <p:spPr>
              <a:xfrm>
                <a:off x="4463739" y="354742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38" name="Рисунок 4">
              <a:extLst>
                <a:ext uri="{FF2B5EF4-FFF2-40B4-BE49-F238E27FC236}">
                  <a16:creationId xmlns:a16="http://schemas.microsoft.com/office/drawing/2014/main" id="{FC0B59C0-AF81-AB27-1B0C-25C85882E856}"/>
                </a:ext>
              </a:extLst>
            </p:cNvPr>
            <p:cNvGrpSpPr/>
            <p:nvPr/>
          </p:nvGrpSpPr>
          <p:grpSpPr>
            <a:xfrm>
              <a:off x="6572428" y="3432529"/>
              <a:ext cx="1622068" cy="405517"/>
              <a:chOff x="6572428" y="3432529"/>
              <a:chExt cx="1622068" cy="405517"/>
            </a:xfrm>
            <a:solidFill>
              <a:schemeClr val="tx1"/>
            </a:solidFill>
          </p:grpSpPr>
          <p:sp>
            <p:nvSpPr>
              <p:cNvPr id="239" name="Прямоугольник 238">
                <a:extLst>
                  <a:ext uri="{FF2B5EF4-FFF2-40B4-BE49-F238E27FC236}">
                    <a16:creationId xmlns:a16="http://schemas.microsoft.com/office/drawing/2014/main" id="{A2FB7D4D-B107-FC3B-D4C5-EAD7F3F80ADB}"/>
                  </a:ext>
                </a:extLst>
              </p:cNvPr>
              <p:cNvSpPr/>
              <p:nvPr/>
            </p:nvSpPr>
            <p:spPr>
              <a:xfrm>
                <a:off x="6572428" y="3432529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40" name="Рисунок 239">
                <a:extLst>
                  <a:ext uri="{FF2B5EF4-FFF2-40B4-BE49-F238E27FC236}">
                    <a16:creationId xmlns:a16="http://schemas.microsoft.com/office/drawing/2014/main" id="{8EF55C7B-FD57-46F1-0882-8AC3154BC6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6585946" y="354742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41" name="Рисунок 4">
              <a:extLst>
                <a:ext uri="{FF2B5EF4-FFF2-40B4-BE49-F238E27FC236}">
                  <a16:creationId xmlns:a16="http://schemas.microsoft.com/office/drawing/2014/main" id="{E55DA817-141C-568F-5B52-1015DADD20D3}"/>
                </a:ext>
              </a:extLst>
            </p:cNvPr>
            <p:cNvGrpSpPr/>
            <p:nvPr/>
          </p:nvGrpSpPr>
          <p:grpSpPr>
            <a:xfrm>
              <a:off x="6572428" y="2351150"/>
              <a:ext cx="1622068" cy="405517"/>
              <a:chOff x="6572428" y="2351150"/>
              <a:chExt cx="1622068" cy="405517"/>
            </a:xfrm>
            <a:solidFill>
              <a:schemeClr val="tx1"/>
            </a:solidFill>
          </p:grpSpPr>
          <p:sp>
            <p:nvSpPr>
              <p:cNvPr id="242" name="Прямоугольник 241">
                <a:extLst>
                  <a:ext uri="{FF2B5EF4-FFF2-40B4-BE49-F238E27FC236}">
                    <a16:creationId xmlns:a16="http://schemas.microsoft.com/office/drawing/2014/main" id="{454DC0D7-B130-019E-7F3C-71802EDDA2F1}"/>
                  </a:ext>
                </a:extLst>
              </p:cNvPr>
              <p:cNvSpPr/>
              <p:nvPr/>
            </p:nvSpPr>
            <p:spPr>
              <a:xfrm>
                <a:off x="6572428" y="2351150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43" name="Рисунок 242">
                <a:extLst>
                  <a:ext uri="{FF2B5EF4-FFF2-40B4-BE49-F238E27FC236}">
                    <a16:creationId xmlns:a16="http://schemas.microsoft.com/office/drawing/2014/main" id="{33A91369-EA0E-1B6D-5169-3E74A2805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6585946" y="246604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245" name="Google Shape;9766;p77">
            <a:extLst>
              <a:ext uri="{FF2B5EF4-FFF2-40B4-BE49-F238E27FC236}">
                <a16:creationId xmlns:a16="http://schemas.microsoft.com/office/drawing/2014/main" id="{5F566D07-FD7F-943C-2877-C9B53D1FA0F8}"/>
              </a:ext>
            </a:extLst>
          </p:cNvPr>
          <p:cNvGrpSpPr/>
          <p:nvPr/>
        </p:nvGrpSpPr>
        <p:grpSpPr>
          <a:xfrm>
            <a:off x="8205500" y="81111"/>
            <a:ext cx="849315" cy="834614"/>
            <a:chOff x="4206459" y="1191441"/>
            <a:chExt cx="712557" cy="785901"/>
          </a:xfrm>
        </p:grpSpPr>
        <p:sp>
          <p:nvSpPr>
            <p:cNvPr id="246" name="Google Shape;9767;p77">
              <a:extLst>
                <a:ext uri="{FF2B5EF4-FFF2-40B4-BE49-F238E27FC236}">
                  <a16:creationId xmlns:a16="http://schemas.microsoft.com/office/drawing/2014/main" id="{E3759354-E581-5A93-5126-229DB4B5EF1E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768;p77">
              <a:extLst>
                <a:ext uri="{FF2B5EF4-FFF2-40B4-BE49-F238E27FC236}">
                  <a16:creationId xmlns:a16="http://schemas.microsoft.com/office/drawing/2014/main" id="{379EFC38-48F1-1182-C2FB-094B65168FF1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769;p77">
              <a:extLst>
                <a:ext uri="{FF2B5EF4-FFF2-40B4-BE49-F238E27FC236}">
                  <a16:creationId xmlns:a16="http://schemas.microsoft.com/office/drawing/2014/main" id="{26FFB6EA-2DB5-E278-91EB-D443D996C75B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770;p77">
              <a:extLst>
                <a:ext uri="{FF2B5EF4-FFF2-40B4-BE49-F238E27FC236}">
                  <a16:creationId xmlns:a16="http://schemas.microsoft.com/office/drawing/2014/main" id="{ABD9B535-4E71-A2DA-0EF6-2903536CAB80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" name="Google Shape;9771;p77">
              <a:extLst>
                <a:ext uri="{FF2B5EF4-FFF2-40B4-BE49-F238E27FC236}">
                  <a16:creationId xmlns:a16="http://schemas.microsoft.com/office/drawing/2014/main" id="{1C387ED3-7CBE-AAAC-F410-71D3B0DFF947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316" name="Google Shape;9772;p77">
                <a:extLst>
                  <a:ext uri="{FF2B5EF4-FFF2-40B4-BE49-F238E27FC236}">
                    <a16:creationId xmlns:a16="http://schemas.microsoft.com/office/drawing/2014/main" id="{146D59A5-D51E-4FE2-9BFA-8F1DC755A938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9773;p77">
                <a:extLst>
                  <a:ext uri="{FF2B5EF4-FFF2-40B4-BE49-F238E27FC236}">
                    <a16:creationId xmlns:a16="http://schemas.microsoft.com/office/drawing/2014/main" id="{4CA89674-8E0D-0E88-0876-BEE203C5C025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9774;p77">
                <a:extLst>
                  <a:ext uri="{FF2B5EF4-FFF2-40B4-BE49-F238E27FC236}">
                    <a16:creationId xmlns:a16="http://schemas.microsoft.com/office/drawing/2014/main" id="{049B3E3E-FAAE-641F-2279-DC760A52CBFB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9775;p77">
                <a:extLst>
                  <a:ext uri="{FF2B5EF4-FFF2-40B4-BE49-F238E27FC236}">
                    <a16:creationId xmlns:a16="http://schemas.microsoft.com/office/drawing/2014/main" id="{830AA998-6048-649A-03D8-E8F0FF0A07D0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9776;p77">
              <a:extLst>
                <a:ext uri="{FF2B5EF4-FFF2-40B4-BE49-F238E27FC236}">
                  <a16:creationId xmlns:a16="http://schemas.microsoft.com/office/drawing/2014/main" id="{56321EFA-FD87-53EE-62A0-CD92EFFB49D8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312" name="Google Shape;9777;p77">
                <a:extLst>
                  <a:ext uri="{FF2B5EF4-FFF2-40B4-BE49-F238E27FC236}">
                    <a16:creationId xmlns:a16="http://schemas.microsoft.com/office/drawing/2014/main" id="{714548C5-0BF0-9366-7ADB-6C0D66CA44B4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9778;p77">
                <a:extLst>
                  <a:ext uri="{FF2B5EF4-FFF2-40B4-BE49-F238E27FC236}">
                    <a16:creationId xmlns:a16="http://schemas.microsoft.com/office/drawing/2014/main" id="{79570B87-8855-4A58-92AE-C3A5369BC1CD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9779;p77">
                <a:extLst>
                  <a:ext uri="{FF2B5EF4-FFF2-40B4-BE49-F238E27FC236}">
                    <a16:creationId xmlns:a16="http://schemas.microsoft.com/office/drawing/2014/main" id="{D14E9EEA-1959-2DA2-64DB-105D74034239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9780;p77">
                <a:extLst>
                  <a:ext uri="{FF2B5EF4-FFF2-40B4-BE49-F238E27FC236}">
                    <a16:creationId xmlns:a16="http://schemas.microsoft.com/office/drawing/2014/main" id="{4C6F8314-1BE1-083E-FDC5-5E3094EA075D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9781;p77">
              <a:extLst>
                <a:ext uri="{FF2B5EF4-FFF2-40B4-BE49-F238E27FC236}">
                  <a16:creationId xmlns:a16="http://schemas.microsoft.com/office/drawing/2014/main" id="{097B744F-F94D-530A-CEB0-4FB2FB3DA77C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308" name="Google Shape;9782;p77">
                <a:extLst>
                  <a:ext uri="{FF2B5EF4-FFF2-40B4-BE49-F238E27FC236}">
                    <a16:creationId xmlns:a16="http://schemas.microsoft.com/office/drawing/2014/main" id="{17DD081F-8FC9-D9C9-E07D-D63C139B297B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9783;p77">
                <a:extLst>
                  <a:ext uri="{FF2B5EF4-FFF2-40B4-BE49-F238E27FC236}">
                    <a16:creationId xmlns:a16="http://schemas.microsoft.com/office/drawing/2014/main" id="{1BBC0639-2ACE-D972-82C7-D227C8466FA9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9784;p77">
                <a:extLst>
                  <a:ext uri="{FF2B5EF4-FFF2-40B4-BE49-F238E27FC236}">
                    <a16:creationId xmlns:a16="http://schemas.microsoft.com/office/drawing/2014/main" id="{90DF8CFC-351A-3D63-A4DF-E2DEB40B5537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9785;p77">
                <a:extLst>
                  <a:ext uri="{FF2B5EF4-FFF2-40B4-BE49-F238E27FC236}">
                    <a16:creationId xmlns:a16="http://schemas.microsoft.com/office/drawing/2014/main" id="{0EBB5B9A-35DC-4D2A-B6DE-2D9DE0B1F724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9786;p77">
              <a:extLst>
                <a:ext uri="{FF2B5EF4-FFF2-40B4-BE49-F238E27FC236}">
                  <a16:creationId xmlns:a16="http://schemas.microsoft.com/office/drawing/2014/main" id="{45EA1ABE-D609-04CA-CFF8-842F0C8DFAF0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304" name="Google Shape;9787;p77">
                <a:extLst>
                  <a:ext uri="{FF2B5EF4-FFF2-40B4-BE49-F238E27FC236}">
                    <a16:creationId xmlns:a16="http://schemas.microsoft.com/office/drawing/2014/main" id="{C7610453-5AEA-7832-AB74-472AD61A47BC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9788;p77">
                <a:extLst>
                  <a:ext uri="{FF2B5EF4-FFF2-40B4-BE49-F238E27FC236}">
                    <a16:creationId xmlns:a16="http://schemas.microsoft.com/office/drawing/2014/main" id="{B70FD73C-D873-1CD4-4F74-F57FE0A93B1A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9789;p77">
                <a:extLst>
                  <a:ext uri="{FF2B5EF4-FFF2-40B4-BE49-F238E27FC236}">
                    <a16:creationId xmlns:a16="http://schemas.microsoft.com/office/drawing/2014/main" id="{F9E4EE8D-4BB7-282F-3BB3-D6439B05AA4A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9790;p77">
                <a:extLst>
                  <a:ext uri="{FF2B5EF4-FFF2-40B4-BE49-F238E27FC236}">
                    <a16:creationId xmlns:a16="http://schemas.microsoft.com/office/drawing/2014/main" id="{0F562BCB-2B5A-BC5F-53F9-0EEB3979E9E1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" name="Google Shape;9791;p77">
              <a:extLst>
                <a:ext uri="{FF2B5EF4-FFF2-40B4-BE49-F238E27FC236}">
                  <a16:creationId xmlns:a16="http://schemas.microsoft.com/office/drawing/2014/main" id="{2E07EE1C-BFA7-C68E-9709-499801F8E5AF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9792;p77">
              <a:extLst>
                <a:ext uri="{FF2B5EF4-FFF2-40B4-BE49-F238E27FC236}">
                  <a16:creationId xmlns:a16="http://schemas.microsoft.com/office/drawing/2014/main" id="{D609D740-BE34-F9B7-83EA-FE252AFF2628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9793;p77">
              <a:extLst>
                <a:ext uri="{FF2B5EF4-FFF2-40B4-BE49-F238E27FC236}">
                  <a16:creationId xmlns:a16="http://schemas.microsoft.com/office/drawing/2014/main" id="{93FE9F56-D287-DBF4-2752-8F48FC6C3B3F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9794;p77">
              <a:extLst>
                <a:ext uri="{FF2B5EF4-FFF2-40B4-BE49-F238E27FC236}">
                  <a16:creationId xmlns:a16="http://schemas.microsoft.com/office/drawing/2014/main" id="{CF6F4F2F-B99E-5745-2DC9-5384DA1228F8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9795;p77">
              <a:extLst>
                <a:ext uri="{FF2B5EF4-FFF2-40B4-BE49-F238E27FC236}">
                  <a16:creationId xmlns:a16="http://schemas.microsoft.com/office/drawing/2014/main" id="{4E3A90A1-215E-6AAB-5C8B-1F318A1A3A46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298" name="Google Shape;9796;p77">
                <a:extLst>
                  <a:ext uri="{FF2B5EF4-FFF2-40B4-BE49-F238E27FC236}">
                    <a16:creationId xmlns:a16="http://schemas.microsoft.com/office/drawing/2014/main" id="{53283124-5020-F049-6FF1-BB2C7A12DDD8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9797;p77">
                <a:extLst>
                  <a:ext uri="{FF2B5EF4-FFF2-40B4-BE49-F238E27FC236}">
                    <a16:creationId xmlns:a16="http://schemas.microsoft.com/office/drawing/2014/main" id="{EDCE140B-193F-8484-2F8D-362F33632E6D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9798;p77">
                <a:extLst>
                  <a:ext uri="{FF2B5EF4-FFF2-40B4-BE49-F238E27FC236}">
                    <a16:creationId xmlns:a16="http://schemas.microsoft.com/office/drawing/2014/main" id="{EBE29ABC-D7E6-AD84-0CEC-AD37178234F7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9799;p77">
                <a:extLst>
                  <a:ext uri="{FF2B5EF4-FFF2-40B4-BE49-F238E27FC236}">
                    <a16:creationId xmlns:a16="http://schemas.microsoft.com/office/drawing/2014/main" id="{F829C06A-B451-0670-E70D-885D61DC2084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" name="Google Shape;9800;p77">
              <a:extLst>
                <a:ext uri="{FF2B5EF4-FFF2-40B4-BE49-F238E27FC236}">
                  <a16:creationId xmlns:a16="http://schemas.microsoft.com/office/drawing/2014/main" id="{24ACB4F6-15B0-B479-9B78-0078FAAEDF2A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274" name="Google Shape;9801;p77">
                <a:extLst>
                  <a:ext uri="{FF2B5EF4-FFF2-40B4-BE49-F238E27FC236}">
                    <a16:creationId xmlns:a16="http://schemas.microsoft.com/office/drawing/2014/main" id="{0B089C04-8DB7-1ED2-4CE8-B4B948FE2883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9802;p77">
                <a:extLst>
                  <a:ext uri="{FF2B5EF4-FFF2-40B4-BE49-F238E27FC236}">
                    <a16:creationId xmlns:a16="http://schemas.microsoft.com/office/drawing/2014/main" id="{B7F35391-4E7D-A0F0-593C-A8E995AEFA4C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9803;p77">
                <a:extLst>
                  <a:ext uri="{FF2B5EF4-FFF2-40B4-BE49-F238E27FC236}">
                    <a16:creationId xmlns:a16="http://schemas.microsoft.com/office/drawing/2014/main" id="{57822FEB-821A-9988-9DD2-C9B5E91441EF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9804;p77">
                <a:extLst>
                  <a:ext uri="{FF2B5EF4-FFF2-40B4-BE49-F238E27FC236}">
                    <a16:creationId xmlns:a16="http://schemas.microsoft.com/office/drawing/2014/main" id="{6A4E5FD3-9038-D165-5557-F18C91AA2669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041232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Futuristic Background _ by Slidesgo</Template>
  <TotalTime>205</TotalTime>
  <Words>281</Words>
  <Application>Microsoft Office PowerPoint</Application>
  <PresentationFormat>Экран (16:9)</PresentationFormat>
  <Paragraphs>59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Montserrat ExtraLight</vt:lpstr>
      <vt:lpstr>Montserrat</vt:lpstr>
      <vt:lpstr>Montserrat ExtraBold</vt:lpstr>
      <vt:lpstr>Arial</vt:lpstr>
      <vt:lpstr>Futuristic Background by Slidesgo</vt:lpstr>
      <vt:lpstr>РАЗРАБОТКА  АВТОМАТИЗИРОВАННОЙ СИСТЕМЫ КАФЕ</vt:lpstr>
      <vt:lpstr>Презентация PowerPoint</vt:lpstr>
      <vt:lpstr>1</vt:lpstr>
      <vt:lpstr>АКТУАЛЬНОСТЬ ПРОЕКТА</vt:lpstr>
      <vt:lpstr>Инструменты разработки</vt:lpstr>
      <vt:lpstr>Контейнеризация</vt:lpstr>
      <vt:lpstr>Структура базы данных</vt:lpstr>
      <vt:lpstr>Паттерн проектирования API</vt:lpstr>
      <vt:lpstr>Паттерн проектирования WPF</vt:lpstr>
      <vt:lpstr>Безопасность и API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Bikmacs .</dc:creator>
  <cp:lastModifiedBy>Bikmacs .</cp:lastModifiedBy>
  <cp:revision>8</cp:revision>
  <dcterms:created xsi:type="dcterms:W3CDTF">2026-01-19T13:54:46Z</dcterms:created>
  <dcterms:modified xsi:type="dcterms:W3CDTF">2026-01-26T16:25:57Z</dcterms:modified>
</cp:coreProperties>
</file>